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2"/>
    <p:sldId id="269" r:id="rId3"/>
    <p:sldId id="275" r:id="rId4"/>
    <p:sldId id="256" r:id="rId5"/>
    <p:sldId id="276" r:id="rId6"/>
    <p:sldId id="262" r:id="rId7"/>
    <p:sldId id="273" r:id="rId8"/>
  </p:sldIdLst>
  <p:sldSz cx="6553200" cy="92583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osouskyline86@outlook.jp" initials="b" lastIdx="5" clrIdx="0">
    <p:extLst>
      <p:ext uri="{19B8F6BF-5375-455C-9EA6-DF929625EA0E}">
        <p15:presenceInfo xmlns:p15="http://schemas.microsoft.com/office/powerpoint/2012/main" userId="41dc213b327fce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20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117" cy="497649"/>
          </a:xfrm>
          <a:prstGeom prst="rect">
            <a:avLst/>
          </a:prstGeom>
        </p:spPr>
        <p:txBody>
          <a:bodyPr vert="horz" lIns="96844" tIns="48422" rIns="96844" bIns="4842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434" y="0"/>
            <a:ext cx="2950117" cy="497649"/>
          </a:xfrm>
          <a:prstGeom prst="rect">
            <a:avLst/>
          </a:prstGeom>
        </p:spPr>
        <p:txBody>
          <a:bodyPr vert="horz" lIns="96844" tIns="48422" rIns="96844" bIns="48422" rtlCol="0"/>
          <a:lstStyle>
            <a:lvl1pPr algn="r">
              <a:defRPr sz="1300"/>
            </a:lvl1pPr>
          </a:lstStyle>
          <a:p>
            <a:fld id="{49F0B0F5-B0B1-4AFD-83C8-751F92E625CE}" type="datetimeFigureOut">
              <a:rPr kumimoji="1" lang="ja-JP" altLang="en-US" smtClean="0"/>
              <a:t>2026/2/12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44" tIns="48422" rIns="96844" bIns="484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51" y="4783903"/>
            <a:ext cx="5445100" cy="3913018"/>
          </a:xfrm>
          <a:prstGeom prst="rect">
            <a:avLst/>
          </a:prstGeom>
        </p:spPr>
        <p:txBody>
          <a:bodyPr vert="horz" lIns="96844" tIns="48422" rIns="96844" bIns="484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689"/>
            <a:ext cx="2950117" cy="497649"/>
          </a:xfrm>
          <a:prstGeom prst="rect">
            <a:avLst/>
          </a:prstGeom>
        </p:spPr>
        <p:txBody>
          <a:bodyPr vert="horz" lIns="96844" tIns="48422" rIns="96844" bIns="4842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434" y="9441689"/>
            <a:ext cx="2950117" cy="497649"/>
          </a:xfrm>
          <a:prstGeom prst="rect">
            <a:avLst/>
          </a:prstGeom>
        </p:spPr>
        <p:txBody>
          <a:bodyPr vert="horz" lIns="96844" tIns="48422" rIns="96844" bIns="48422" rtlCol="0" anchor="b"/>
          <a:lstStyle>
            <a:lvl1pPr algn="r">
              <a:defRPr sz="1300"/>
            </a:lvl1pPr>
          </a:lstStyle>
          <a:p>
            <a:fld id="{860E9719-DA4D-454E-A1A8-448C3387D1A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74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490" y="2870073"/>
            <a:ext cx="5570220" cy="19442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82980" y="5184648"/>
            <a:ext cx="4587240" cy="2314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27660" y="2129409"/>
            <a:ext cx="2850642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74898" y="2129409"/>
            <a:ext cx="2850642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660" y="370332"/>
            <a:ext cx="5897880" cy="1481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660" y="2129409"/>
            <a:ext cx="5897880" cy="6110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28088" y="8610219"/>
            <a:ext cx="2097024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7660" y="8610219"/>
            <a:ext cx="1507236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718304" y="8610219"/>
            <a:ext cx="1507236" cy="462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jpg"/><Relationship Id="rId7" Type="http://schemas.openxmlformats.org/officeDocument/2006/relationships/image" Target="../media/image2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968" y="3492709"/>
            <a:ext cx="6299264" cy="1205770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vert="horz" wrap="square" lIns="0" tIns="127309" rIns="0" bIns="0" rtlCol="0">
            <a:spAutoFit/>
          </a:bodyPr>
          <a:lstStyle/>
          <a:p>
            <a:pPr marL="683" algn="ctr">
              <a:lnSpc>
                <a:spcPts val="3677"/>
              </a:lnSpc>
              <a:spcBef>
                <a:spcPts val="1002"/>
              </a:spcBef>
            </a:pPr>
            <a:r>
              <a:rPr sz="3225" b="1" spc="-5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【</a:t>
            </a:r>
            <a:r>
              <a:rPr lang="ja-JP" altLang="en-US" sz="3225" b="1" spc="-5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Ｚｏｏｍ</a:t>
            </a:r>
            <a:r>
              <a:rPr sz="3225" b="1" spc="-5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】</a:t>
            </a:r>
            <a:endParaRPr lang="en-US" sz="3225" b="1" spc="-59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 Light"/>
            </a:endParaRPr>
          </a:p>
          <a:p>
            <a:pPr marL="683" algn="ctr">
              <a:lnSpc>
                <a:spcPts val="3677"/>
              </a:lnSpc>
              <a:spcBef>
                <a:spcPts val="1002"/>
              </a:spcBef>
            </a:pPr>
            <a:r>
              <a:rPr lang="ja-JP" altLang="en-US" sz="3225" b="1" spc="-5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初めての</a:t>
            </a:r>
            <a:r>
              <a:rPr lang="ja-JP" altLang="en-US" sz="3225" b="1" spc="-4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使い方</a:t>
            </a:r>
            <a:r>
              <a:rPr lang="ja-JP" altLang="en-US" sz="3225" b="1" spc="-5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参加編</a:t>
            </a:r>
            <a:endParaRPr sz="3225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 Light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F438D0-2A43-4092-9585-5FA66AC9BCBF}"/>
              </a:ext>
            </a:extLst>
          </p:cNvPr>
          <p:cNvSpPr txBox="1"/>
          <p:nvPr/>
        </p:nvSpPr>
        <p:spPr>
          <a:xfrm>
            <a:off x="258580" y="5391150"/>
            <a:ext cx="619763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PTA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の会議や研修会、講演で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ｏｏｍ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で参加してみよう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　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9515" y="3219695"/>
            <a:ext cx="300809" cy="59539"/>
          </a:xfrm>
          <a:custGeom>
            <a:avLst/>
            <a:gdLst/>
            <a:ahLst/>
            <a:cxnLst/>
            <a:rect l="l" t="t" r="r" b="b"/>
            <a:pathLst>
              <a:path w="490855" h="97154">
                <a:moveTo>
                  <a:pt x="490727" y="91439"/>
                </a:moveTo>
                <a:lnTo>
                  <a:pt x="761" y="0"/>
                </a:lnTo>
                <a:lnTo>
                  <a:pt x="0" y="5333"/>
                </a:lnTo>
                <a:lnTo>
                  <a:pt x="489203" y="96773"/>
                </a:lnTo>
                <a:lnTo>
                  <a:pt x="490727" y="91439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3" name="object 3"/>
          <p:cNvGrpSpPr/>
          <p:nvPr/>
        </p:nvGrpSpPr>
        <p:grpSpPr>
          <a:xfrm>
            <a:off x="1500078" y="2607025"/>
            <a:ext cx="2231248" cy="881647"/>
            <a:chOff x="2574980" y="4258817"/>
            <a:chExt cx="3640913" cy="1438657"/>
          </a:xfrm>
        </p:grpSpPr>
        <p:sp>
          <p:nvSpPr>
            <p:cNvPr id="4" name="object 4"/>
            <p:cNvSpPr/>
            <p:nvPr/>
          </p:nvSpPr>
          <p:spPr>
            <a:xfrm>
              <a:off x="4213738" y="4258817"/>
              <a:ext cx="2002155" cy="1093470"/>
            </a:xfrm>
            <a:custGeom>
              <a:avLst/>
              <a:gdLst/>
              <a:ahLst/>
              <a:cxnLst/>
              <a:rect l="l" t="t" r="r" b="b"/>
              <a:pathLst>
                <a:path w="2002154" h="1093470">
                  <a:moveTo>
                    <a:pt x="2001773" y="4571"/>
                  </a:moveTo>
                  <a:lnTo>
                    <a:pt x="1998725" y="0"/>
                  </a:lnTo>
                  <a:lnTo>
                    <a:pt x="0" y="1088897"/>
                  </a:lnTo>
                  <a:lnTo>
                    <a:pt x="2285" y="1093469"/>
                  </a:lnTo>
                  <a:lnTo>
                    <a:pt x="2001773" y="4571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" name="object 5"/>
            <p:cNvSpPr/>
            <p:nvPr/>
          </p:nvSpPr>
          <p:spPr>
            <a:xfrm>
              <a:off x="2574980" y="5002530"/>
              <a:ext cx="1844801" cy="6949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 dirty="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19598" y="3061083"/>
            <a:ext cx="1011023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Zoom</a:t>
            </a:r>
            <a:endParaRPr sz="2359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2326841"/>
            <a:ext cx="794923" cy="927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8" name="object 8"/>
          <p:cNvGrpSpPr/>
          <p:nvPr/>
        </p:nvGrpSpPr>
        <p:grpSpPr>
          <a:xfrm>
            <a:off x="2653316" y="1603032"/>
            <a:ext cx="3821403" cy="2456283"/>
            <a:chOff x="4456815" y="2620518"/>
            <a:chExt cx="6235700" cy="4008120"/>
          </a:xfrm>
        </p:grpSpPr>
        <p:sp>
          <p:nvSpPr>
            <p:cNvPr id="9" name="object 9"/>
            <p:cNvSpPr/>
            <p:nvPr/>
          </p:nvSpPr>
          <p:spPr>
            <a:xfrm>
              <a:off x="5339974" y="2620518"/>
              <a:ext cx="4991100" cy="3310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6815" y="2899409"/>
              <a:ext cx="6235567" cy="37292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9005" y="1353357"/>
            <a:ext cx="2631898" cy="820934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 marR="3113" algn="just">
              <a:spcBef>
                <a:spcPts val="64"/>
              </a:spcBef>
            </a:pP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パソコンやスマ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フ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ォを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使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い 会議や講義をオ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ン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ライ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ン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で 行うシステムや</a:t>
            </a:r>
            <a:r>
              <a:rPr sz="1716" spc="-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ア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プリ</a:t>
            </a:r>
            <a:endParaRPr sz="1716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3552" y="666750"/>
            <a:ext cx="5651317" cy="469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15267" y="733682"/>
            <a:ext cx="1204329" cy="272298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71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Zoom</a:t>
            </a:r>
            <a:r>
              <a:rPr sz="1716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 Light"/>
              </a:rPr>
              <a:t>とは</a:t>
            </a:r>
            <a:endParaRPr sz="1716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154846" y="869883"/>
            <a:ext cx="2698331" cy="1067813"/>
            <a:chOff x="5275203" y="1424177"/>
            <a:chExt cx="4403090" cy="1742439"/>
          </a:xfrm>
        </p:grpSpPr>
        <p:sp>
          <p:nvSpPr>
            <p:cNvPr id="15" name="object 15"/>
            <p:cNvSpPr/>
            <p:nvPr/>
          </p:nvSpPr>
          <p:spPr>
            <a:xfrm>
              <a:off x="5275203" y="1424177"/>
              <a:ext cx="2735579" cy="17419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16" name="object 16"/>
            <p:cNvSpPr/>
            <p:nvPr/>
          </p:nvSpPr>
          <p:spPr>
            <a:xfrm>
              <a:off x="8163946" y="1495043"/>
              <a:ext cx="1514094" cy="15133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42B3108E-3D4B-4104-8016-612B536C4FFB}"/>
              </a:ext>
            </a:extLst>
          </p:cNvPr>
          <p:cNvSpPr/>
          <p:nvPr/>
        </p:nvSpPr>
        <p:spPr>
          <a:xfrm>
            <a:off x="386155" y="6164053"/>
            <a:ext cx="794923" cy="9274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FCFBFC9A-7D80-42C8-8B5C-C8E21C00BAF5}"/>
              </a:ext>
            </a:extLst>
          </p:cNvPr>
          <p:cNvSpPr/>
          <p:nvPr/>
        </p:nvSpPr>
        <p:spPr>
          <a:xfrm>
            <a:off x="1646920" y="7824828"/>
            <a:ext cx="1101145" cy="4207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1355DEBF-8B8C-4B58-B95D-00F269CEFF2D}"/>
              </a:ext>
            </a:extLst>
          </p:cNvPr>
          <p:cNvSpPr txBox="1"/>
          <p:nvPr/>
        </p:nvSpPr>
        <p:spPr>
          <a:xfrm>
            <a:off x="1739795" y="7821035"/>
            <a:ext cx="993092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Zoom</a:t>
            </a:r>
            <a:endParaRPr sz="2359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D91072FD-F4DE-4DDC-86DC-BBF6D71EA92A}"/>
              </a:ext>
            </a:extLst>
          </p:cNvPr>
          <p:cNvSpPr txBox="1">
            <a:spLocks/>
          </p:cNvSpPr>
          <p:nvPr/>
        </p:nvSpPr>
        <p:spPr>
          <a:xfrm>
            <a:off x="407985" y="5152276"/>
            <a:ext cx="1161598" cy="239212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783">
              <a:spcBef>
                <a:spcPts val="64"/>
              </a:spcBef>
            </a:pPr>
            <a:r>
              <a:rPr kumimoji="0" lang="ja-JP" altLang="en-US" sz="1501" kern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利用のながれ</a:t>
            </a:r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555CE56E-4392-4A49-B394-387741580206}"/>
              </a:ext>
            </a:extLst>
          </p:cNvPr>
          <p:cNvGrpSpPr/>
          <p:nvPr/>
        </p:nvGrpSpPr>
        <p:grpSpPr>
          <a:xfrm>
            <a:off x="89349" y="7190462"/>
            <a:ext cx="1694726" cy="649872"/>
            <a:chOff x="98940" y="4462272"/>
            <a:chExt cx="2765425" cy="1060450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699C0CB6-D0DD-4B91-9E7F-4E47725226A1}"/>
                </a:ext>
              </a:extLst>
            </p:cNvPr>
            <p:cNvSpPr/>
            <p:nvPr/>
          </p:nvSpPr>
          <p:spPr>
            <a:xfrm>
              <a:off x="1602367" y="4462272"/>
              <a:ext cx="1262380" cy="1060450"/>
            </a:xfrm>
            <a:custGeom>
              <a:avLst/>
              <a:gdLst/>
              <a:ahLst/>
              <a:cxnLst/>
              <a:rect l="l" t="t" r="r" b="b"/>
              <a:pathLst>
                <a:path w="1262380" h="1060450">
                  <a:moveTo>
                    <a:pt x="1151520" y="931761"/>
                  </a:moveTo>
                  <a:lnTo>
                    <a:pt x="35052" y="0"/>
                  </a:lnTo>
                  <a:lnTo>
                    <a:pt x="0" y="42672"/>
                  </a:lnTo>
                  <a:lnTo>
                    <a:pt x="1115712" y="974426"/>
                  </a:lnTo>
                  <a:lnTo>
                    <a:pt x="1151520" y="931761"/>
                  </a:lnTo>
                  <a:close/>
                </a:path>
                <a:path w="1262380" h="1060450">
                  <a:moveTo>
                    <a:pt x="1172718" y="1039052"/>
                  </a:moveTo>
                  <a:lnTo>
                    <a:pt x="1172718" y="949452"/>
                  </a:lnTo>
                  <a:lnTo>
                    <a:pt x="1136904" y="992124"/>
                  </a:lnTo>
                  <a:lnTo>
                    <a:pt x="1115712" y="974426"/>
                  </a:lnTo>
                  <a:lnTo>
                    <a:pt x="1079754" y="1017270"/>
                  </a:lnTo>
                  <a:lnTo>
                    <a:pt x="1172718" y="1039052"/>
                  </a:lnTo>
                  <a:close/>
                </a:path>
                <a:path w="1262380" h="1060450">
                  <a:moveTo>
                    <a:pt x="1172718" y="949452"/>
                  </a:moveTo>
                  <a:lnTo>
                    <a:pt x="1151520" y="931761"/>
                  </a:lnTo>
                  <a:lnTo>
                    <a:pt x="1115712" y="974426"/>
                  </a:lnTo>
                  <a:lnTo>
                    <a:pt x="1136904" y="992124"/>
                  </a:lnTo>
                  <a:lnTo>
                    <a:pt x="1172718" y="949452"/>
                  </a:lnTo>
                  <a:close/>
                </a:path>
                <a:path w="1262380" h="1060450">
                  <a:moveTo>
                    <a:pt x="1261872" y="1059942"/>
                  </a:moveTo>
                  <a:lnTo>
                    <a:pt x="1187196" y="889254"/>
                  </a:lnTo>
                  <a:lnTo>
                    <a:pt x="1151520" y="931761"/>
                  </a:lnTo>
                  <a:lnTo>
                    <a:pt x="1172718" y="949452"/>
                  </a:lnTo>
                  <a:lnTo>
                    <a:pt x="1172718" y="1039052"/>
                  </a:lnTo>
                  <a:lnTo>
                    <a:pt x="1261872" y="105994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489C7AA3-B255-4529-81E6-D4B3331B6469}"/>
                </a:ext>
              </a:extLst>
            </p:cNvPr>
            <p:cNvSpPr/>
            <p:nvPr/>
          </p:nvSpPr>
          <p:spPr>
            <a:xfrm>
              <a:off x="102750" y="4809743"/>
              <a:ext cx="2388870" cy="567055"/>
            </a:xfrm>
            <a:custGeom>
              <a:avLst/>
              <a:gdLst/>
              <a:ahLst/>
              <a:cxnLst/>
              <a:rect l="l" t="t" r="r" b="b"/>
              <a:pathLst>
                <a:path w="2388870" h="567054">
                  <a:moveTo>
                    <a:pt x="2388869" y="566927"/>
                  </a:moveTo>
                  <a:lnTo>
                    <a:pt x="2388869" y="0"/>
                  </a:lnTo>
                  <a:lnTo>
                    <a:pt x="0" y="0"/>
                  </a:lnTo>
                  <a:lnTo>
                    <a:pt x="0" y="566927"/>
                  </a:lnTo>
                  <a:lnTo>
                    <a:pt x="2388869" y="566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6D378F9E-06D0-4CDF-8D48-08EF48DD724F}"/>
                </a:ext>
              </a:extLst>
            </p:cNvPr>
            <p:cNvSpPr/>
            <p:nvPr/>
          </p:nvSpPr>
          <p:spPr>
            <a:xfrm>
              <a:off x="98940" y="4805172"/>
              <a:ext cx="2396490" cy="575310"/>
            </a:xfrm>
            <a:custGeom>
              <a:avLst/>
              <a:gdLst/>
              <a:ahLst/>
              <a:cxnLst/>
              <a:rect l="l" t="t" r="r" b="b"/>
              <a:pathLst>
                <a:path w="2396490" h="575310">
                  <a:moveTo>
                    <a:pt x="2396490" y="573786"/>
                  </a:moveTo>
                  <a:lnTo>
                    <a:pt x="2396490" y="2286"/>
                  </a:lnTo>
                  <a:lnTo>
                    <a:pt x="2394966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573786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2388108" y="8382"/>
                  </a:lnTo>
                  <a:lnTo>
                    <a:pt x="2388108" y="4572"/>
                  </a:lnTo>
                  <a:lnTo>
                    <a:pt x="2392680" y="8382"/>
                  </a:lnTo>
                  <a:lnTo>
                    <a:pt x="2392680" y="575310"/>
                  </a:lnTo>
                  <a:lnTo>
                    <a:pt x="2394966" y="575310"/>
                  </a:lnTo>
                  <a:lnTo>
                    <a:pt x="2396490" y="573786"/>
                  </a:lnTo>
                  <a:close/>
                </a:path>
                <a:path w="2396490" h="575310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2396490" h="575310">
                  <a:moveTo>
                    <a:pt x="8382" y="566928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8382" y="566928"/>
                  </a:lnTo>
                  <a:close/>
                </a:path>
                <a:path w="2396490" h="575310">
                  <a:moveTo>
                    <a:pt x="2392680" y="566928"/>
                  </a:moveTo>
                  <a:lnTo>
                    <a:pt x="3810" y="566928"/>
                  </a:lnTo>
                  <a:lnTo>
                    <a:pt x="8382" y="571500"/>
                  </a:lnTo>
                  <a:lnTo>
                    <a:pt x="8382" y="575310"/>
                  </a:lnTo>
                  <a:lnTo>
                    <a:pt x="2388108" y="575310"/>
                  </a:lnTo>
                  <a:lnTo>
                    <a:pt x="2388108" y="571500"/>
                  </a:lnTo>
                  <a:lnTo>
                    <a:pt x="2392680" y="566928"/>
                  </a:lnTo>
                  <a:close/>
                </a:path>
                <a:path w="2396490" h="575310">
                  <a:moveTo>
                    <a:pt x="8382" y="575310"/>
                  </a:moveTo>
                  <a:lnTo>
                    <a:pt x="8382" y="571500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8382" y="575310"/>
                  </a:lnTo>
                  <a:close/>
                </a:path>
                <a:path w="2396490" h="575310">
                  <a:moveTo>
                    <a:pt x="2392680" y="8382"/>
                  </a:moveTo>
                  <a:lnTo>
                    <a:pt x="2388108" y="4572"/>
                  </a:lnTo>
                  <a:lnTo>
                    <a:pt x="2388108" y="8382"/>
                  </a:lnTo>
                  <a:lnTo>
                    <a:pt x="2392680" y="8382"/>
                  </a:lnTo>
                  <a:close/>
                </a:path>
                <a:path w="2396490" h="575310">
                  <a:moveTo>
                    <a:pt x="2392680" y="566928"/>
                  </a:moveTo>
                  <a:lnTo>
                    <a:pt x="2392680" y="8382"/>
                  </a:lnTo>
                  <a:lnTo>
                    <a:pt x="2388108" y="8382"/>
                  </a:lnTo>
                  <a:lnTo>
                    <a:pt x="2388108" y="566928"/>
                  </a:lnTo>
                  <a:lnTo>
                    <a:pt x="2392680" y="566928"/>
                  </a:lnTo>
                  <a:close/>
                </a:path>
                <a:path w="2396490" h="575310">
                  <a:moveTo>
                    <a:pt x="2392680" y="575310"/>
                  </a:moveTo>
                  <a:lnTo>
                    <a:pt x="2392680" y="566928"/>
                  </a:lnTo>
                  <a:lnTo>
                    <a:pt x="2388108" y="571500"/>
                  </a:lnTo>
                  <a:lnTo>
                    <a:pt x="2388108" y="575310"/>
                  </a:lnTo>
                  <a:lnTo>
                    <a:pt x="2392680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A31FF429-38BF-492F-8344-62B35E0CBF95}"/>
                </a:ext>
              </a:extLst>
            </p:cNvPr>
            <p:cNvSpPr/>
            <p:nvPr/>
          </p:nvSpPr>
          <p:spPr>
            <a:xfrm>
              <a:off x="182760" y="4832603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26" name="object 11">
            <a:extLst>
              <a:ext uri="{FF2B5EF4-FFF2-40B4-BE49-F238E27FC236}">
                <a16:creationId xmlns:a16="http://schemas.microsoft.com/office/drawing/2014/main" id="{7A3E4D51-820D-40A5-B51A-B098CEA05E29}"/>
              </a:ext>
            </a:extLst>
          </p:cNvPr>
          <p:cNvSpPr txBox="1"/>
          <p:nvPr/>
        </p:nvSpPr>
        <p:spPr>
          <a:xfrm>
            <a:off x="133400" y="7410565"/>
            <a:ext cx="87557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①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ブラウザから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3804DFFA-8F71-4568-B0F3-6638BE3517EF}"/>
              </a:ext>
            </a:extLst>
          </p:cNvPr>
          <p:cNvSpPr txBox="1"/>
          <p:nvPr/>
        </p:nvSpPr>
        <p:spPr>
          <a:xfrm>
            <a:off x="133400" y="7557661"/>
            <a:ext cx="1366677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ミーティングを予約する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grpSp>
        <p:nvGrpSpPr>
          <p:cNvPr id="28" name="object 13">
            <a:extLst>
              <a:ext uri="{FF2B5EF4-FFF2-40B4-BE49-F238E27FC236}">
                <a16:creationId xmlns:a16="http://schemas.microsoft.com/office/drawing/2014/main" id="{CAFB1239-4B32-42E4-BE55-BF24F19B0C14}"/>
              </a:ext>
            </a:extLst>
          </p:cNvPr>
          <p:cNvGrpSpPr/>
          <p:nvPr/>
        </p:nvGrpSpPr>
        <p:grpSpPr>
          <a:xfrm>
            <a:off x="1402481" y="7134425"/>
            <a:ext cx="1348387" cy="707465"/>
            <a:chOff x="2241685" y="4370832"/>
            <a:chExt cx="2200275" cy="1154430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052B2FFC-491E-4BC5-BDD8-F5AE8CC57780}"/>
                </a:ext>
              </a:extLst>
            </p:cNvPr>
            <p:cNvSpPr/>
            <p:nvPr/>
          </p:nvSpPr>
          <p:spPr>
            <a:xfrm>
              <a:off x="2241685" y="4370832"/>
              <a:ext cx="1410970" cy="1154430"/>
            </a:xfrm>
            <a:custGeom>
              <a:avLst/>
              <a:gdLst/>
              <a:ahLst/>
              <a:cxnLst/>
              <a:rect l="l" t="t" r="r" b="b"/>
              <a:pathLst>
                <a:path w="1410970" h="1154429">
                  <a:moveTo>
                    <a:pt x="182880" y="41148"/>
                  </a:moveTo>
                  <a:lnTo>
                    <a:pt x="0" y="0"/>
                  </a:lnTo>
                  <a:lnTo>
                    <a:pt x="76962" y="170688"/>
                  </a:lnTo>
                  <a:lnTo>
                    <a:pt x="90678" y="153913"/>
                  </a:lnTo>
                  <a:lnTo>
                    <a:pt x="90678" y="109728"/>
                  </a:lnTo>
                  <a:lnTo>
                    <a:pt x="125730" y="66294"/>
                  </a:lnTo>
                  <a:lnTo>
                    <a:pt x="147707" y="84165"/>
                  </a:lnTo>
                  <a:lnTo>
                    <a:pt x="182880" y="41148"/>
                  </a:lnTo>
                  <a:close/>
                </a:path>
                <a:path w="1410970" h="1154429">
                  <a:moveTo>
                    <a:pt x="147707" y="84165"/>
                  </a:moveTo>
                  <a:lnTo>
                    <a:pt x="125730" y="66294"/>
                  </a:lnTo>
                  <a:lnTo>
                    <a:pt x="90678" y="109728"/>
                  </a:lnTo>
                  <a:lnTo>
                    <a:pt x="112377" y="127373"/>
                  </a:lnTo>
                  <a:lnTo>
                    <a:pt x="147707" y="84165"/>
                  </a:lnTo>
                  <a:close/>
                </a:path>
                <a:path w="1410970" h="1154429">
                  <a:moveTo>
                    <a:pt x="112377" y="127373"/>
                  </a:moveTo>
                  <a:lnTo>
                    <a:pt x="90678" y="109728"/>
                  </a:lnTo>
                  <a:lnTo>
                    <a:pt x="90678" y="153913"/>
                  </a:lnTo>
                  <a:lnTo>
                    <a:pt x="112377" y="127373"/>
                  </a:lnTo>
                  <a:close/>
                </a:path>
                <a:path w="1410970" h="1154429">
                  <a:moveTo>
                    <a:pt x="1410458" y="1110996"/>
                  </a:moveTo>
                  <a:lnTo>
                    <a:pt x="147707" y="84165"/>
                  </a:lnTo>
                  <a:lnTo>
                    <a:pt x="112377" y="127373"/>
                  </a:lnTo>
                  <a:lnTo>
                    <a:pt x="1375406" y="1154430"/>
                  </a:lnTo>
                  <a:lnTo>
                    <a:pt x="1410458" y="11109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438EC6CF-3B98-448A-9389-1F2958120AAB}"/>
                </a:ext>
              </a:extLst>
            </p:cNvPr>
            <p:cNvSpPr/>
            <p:nvPr/>
          </p:nvSpPr>
          <p:spPr>
            <a:xfrm>
              <a:off x="2858143" y="4613147"/>
              <a:ext cx="1579245" cy="566420"/>
            </a:xfrm>
            <a:custGeom>
              <a:avLst/>
              <a:gdLst/>
              <a:ahLst/>
              <a:cxnLst/>
              <a:rect l="l" t="t" r="r" b="b"/>
              <a:pathLst>
                <a:path w="1579245" h="566420">
                  <a:moveTo>
                    <a:pt x="1578863" y="566165"/>
                  </a:moveTo>
                  <a:lnTo>
                    <a:pt x="1578863" y="0"/>
                  </a:lnTo>
                  <a:lnTo>
                    <a:pt x="0" y="0"/>
                  </a:lnTo>
                  <a:lnTo>
                    <a:pt x="0" y="566165"/>
                  </a:lnTo>
                  <a:lnTo>
                    <a:pt x="1578863" y="5661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C0795800-4581-4E76-A28B-C488F9BB298C}"/>
                </a:ext>
              </a:extLst>
            </p:cNvPr>
            <p:cNvSpPr/>
            <p:nvPr/>
          </p:nvSpPr>
          <p:spPr>
            <a:xfrm>
              <a:off x="2854333" y="4608576"/>
              <a:ext cx="1587500" cy="575310"/>
            </a:xfrm>
            <a:custGeom>
              <a:avLst/>
              <a:gdLst/>
              <a:ahLst/>
              <a:cxnLst/>
              <a:rect l="l" t="t" r="r" b="b"/>
              <a:pathLst>
                <a:path w="1587500" h="575310">
                  <a:moveTo>
                    <a:pt x="1587243" y="573024"/>
                  </a:moveTo>
                  <a:lnTo>
                    <a:pt x="1587243" y="1524"/>
                  </a:lnTo>
                  <a:lnTo>
                    <a:pt x="1584957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73024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7620" y="4572"/>
                  </a:lnTo>
                  <a:lnTo>
                    <a:pt x="7620" y="8382"/>
                  </a:lnTo>
                  <a:lnTo>
                    <a:pt x="1578861" y="8382"/>
                  </a:lnTo>
                  <a:lnTo>
                    <a:pt x="1578861" y="4572"/>
                  </a:lnTo>
                  <a:lnTo>
                    <a:pt x="1582671" y="8382"/>
                  </a:lnTo>
                  <a:lnTo>
                    <a:pt x="1582671" y="575310"/>
                  </a:lnTo>
                  <a:lnTo>
                    <a:pt x="1584957" y="575310"/>
                  </a:lnTo>
                  <a:lnTo>
                    <a:pt x="1587243" y="573024"/>
                  </a:lnTo>
                  <a:close/>
                </a:path>
                <a:path w="1587500" h="575310">
                  <a:moveTo>
                    <a:pt x="7620" y="8382"/>
                  </a:moveTo>
                  <a:lnTo>
                    <a:pt x="7620" y="4572"/>
                  </a:lnTo>
                  <a:lnTo>
                    <a:pt x="3810" y="8382"/>
                  </a:lnTo>
                  <a:lnTo>
                    <a:pt x="7620" y="8382"/>
                  </a:lnTo>
                  <a:close/>
                </a:path>
                <a:path w="1587500" h="575310">
                  <a:moveTo>
                    <a:pt x="7620" y="566928"/>
                  </a:moveTo>
                  <a:lnTo>
                    <a:pt x="7620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7620" y="566928"/>
                  </a:lnTo>
                  <a:close/>
                </a:path>
                <a:path w="1587500" h="575310">
                  <a:moveTo>
                    <a:pt x="1582671" y="566928"/>
                  </a:moveTo>
                  <a:lnTo>
                    <a:pt x="3810" y="566928"/>
                  </a:lnTo>
                  <a:lnTo>
                    <a:pt x="7620" y="570738"/>
                  </a:lnTo>
                  <a:lnTo>
                    <a:pt x="7620" y="575310"/>
                  </a:lnTo>
                  <a:lnTo>
                    <a:pt x="1578861" y="575310"/>
                  </a:lnTo>
                  <a:lnTo>
                    <a:pt x="1578861" y="570738"/>
                  </a:lnTo>
                  <a:lnTo>
                    <a:pt x="1582671" y="566928"/>
                  </a:lnTo>
                  <a:close/>
                </a:path>
                <a:path w="1587500" h="575310">
                  <a:moveTo>
                    <a:pt x="7620" y="575310"/>
                  </a:moveTo>
                  <a:lnTo>
                    <a:pt x="7620" y="570738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7620" y="575310"/>
                  </a:lnTo>
                  <a:close/>
                </a:path>
                <a:path w="1587500" h="575310">
                  <a:moveTo>
                    <a:pt x="1582671" y="8382"/>
                  </a:moveTo>
                  <a:lnTo>
                    <a:pt x="1578861" y="4572"/>
                  </a:lnTo>
                  <a:lnTo>
                    <a:pt x="1578861" y="8382"/>
                  </a:lnTo>
                  <a:lnTo>
                    <a:pt x="1582671" y="8382"/>
                  </a:lnTo>
                  <a:close/>
                </a:path>
                <a:path w="1587500" h="575310">
                  <a:moveTo>
                    <a:pt x="1582671" y="566928"/>
                  </a:moveTo>
                  <a:lnTo>
                    <a:pt x="1582671" y="8382"/>
                  </a:lnTo>
                  <a:lnTo>
                    <a:pt x="1578861" y="8382"/>
                  </a:lnTo>
                  <a:lnTo>
                    <a:pt x="1578861" y="566928"/>
                  </a:lnTo>
                  <a:lnTo>
                    <a:pt x="1582671" y="566928"/>
                  </a:lnTo>
                  <a:close/>
                </a:path>
                <a:path w="1587500" h="575310">
                  <a:moveTo>
                    <a:pt x="1582671" y="575310"/>
                  </a:moveTo>
                  <a:lnTo>
                    <a:pt x="1582671" y="566928"/>
                  </a:lnTo>
                  <a:lnTo>
                    <a:pt x="1578861" y="570738"/>
                  </a:lnTo>
                  <a:lnTo>
                    <a:pt x="1578861" y="575310"/>
                  </a:lnTo>
                  <a:lnTo>
                    <a:pt x="1582671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BE2F8976-E6B3-402E-A2B6-F4C7A2F1A1C2}"/>
                </a:ext>
              </a:extLst>
            </p:cNvPr>
            <p:cNvSpPr/>
            <p:nvPr/>
          </p:nvSpPr>
          <p:spPr>
            <a:xfrm>
              <a:off x="2938153" y="4636007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33" name="object 18">
            <a:extLst>
              <a:ext uri="{FF2B5EF4-FFF2-40B4-BE49-F238E27FC236}">
                <a16:creationId xmlns:a16="http://schemas.microsoft.com/office/drawing/2014/main" id="{57EB748A-BE66-47B8-93DF-F5EAF3CB8B3D}"/>
              </a:ext>
            </a:extLst>
          </p:cNvPr>
          <p:cNvSpPr txBox="1"/>
          <p:nvPr/>
        </p:nvSpPr>
        <p:spPr>
          <a:xfrm>
            <a:off x="1821982" y="7289618"/>
            <a:ext cx="933393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②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接続用</a:t>
            </a:r>
            <a:r>
              <a:rPr sz="950" spc="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UR</a:t>
            </a:r>
            <a:r>
              <a:rPr sz="950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L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が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4EC6D622-74CA-4091-8C35-76F33D0CBEBB}"/>
              </a:ext>
            </a:extLst>
          </p:cNvPr>
          <p:cNvSpPr txBox="1"/>
          <p:nvPr/>
        </p:nvSpPr>
        <p:spPr>
          <a:xfrm>
            <a:off x="1821982" y="7436715"/>
            <a:ext cx="62963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発行される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015727FB-DB1E-45A4-A4D5-728F2454A434}"/>
              </a:ext>
            </a:extLst>
          </p:cNvPr>
          <p:cNvSpPr/>
          <p:nvPr/>
        </p:nvSpPr>
        <p:spPr>
          <a:xfrm>
            <a:off x="1373528" y="6610480"/>
            <a:ext cx="1025786" cy="237768"/>
          </a:xfrm>
          <a:custGeom>
            <a:avLst/>
            <a:gdLst/>
            <a:ahLst/>
            <a:cxnLst/>
            <a:rect l="l" t="t" r="r" b="b"/>
            <a:pathLst>
              <a:path w="1673860" h="387985">
                <a:moveTo>
                  <a:pt x="1514536" y="278469"/>
                </a:moveTo>
                <a:lnTo>
                  <a:pt x="9906" y="0"/>
                </a:lnTo>
                <a:lnTo>
                  <a:pt x="0" y="54864"/>
                </a:lnTo>
                <a:lnTo>
                  <a:pt x="1504384" y="333287"/>
                </a:lnTo>
                <a:lnTo>
                  <a:pt x="1514536" y="278469"/>
                </a:lnTo>
                <a:close/>
              </a:path>
              <a:path w="1673860" h="387985">
                <a:moveTo>
                  <a:pt x="1541523" y="374187"/>
                </a:moveTo>
                <a:lnTo>
                  <a:pt x="1541523" y="283464"/>
                </a:lnTo>
                <a:lnTo>
                  <a:pt x="1531617" y="338328"/>
                </a:lnTo>
                <a:lnTo>
                  <a:pt x="1504384" y="333287"/>
                </a:lnTo>
                <a:lnTo>
                  <a:pt x="1494278" y="387858"/>
                </a:lnTo>
                <a:lnTo>
                  <a:pt x="1541523" y="374187"/>
                </a:lnTo>
                <a:close/>
              </a:path>
              <a:path w="1673860" h="387985">
                <a:moveTo>
                  <a:pt x="1541523" y="283464"/>
                </a:moveTo>
                <a:lnTo>
                  <a:pt x="1514536" y="278469"/>
                </a:lnTo>
                <a:lnTo>
                  <a:pt x="1504384" y="333287"/>
                </a:lnTo>
                <a:lnTo>
                  <a:pt x="1531617" y="338328"/>
                </a:lnTo>
                <a:lnTo>
                  <a:pt x="1541523" y="283464"/>
                </a:lnTo>
                <a:close/>
              </a:path>
              <a:path w="1673860" h="387985">
                <a:moveTo>
                  <a:pt x="1673349" y="336042"/>
                </a:moveTo>
                <a:lnTo>
                  <a:pt x="1524759" y="223266"/>
                </a:lnTo>
                <a:lnTo>
                  <a:pt x="1514536" y="278469"/>
                </a:lnTo>
                <a:lnTo>
                  <a:pt x="1541523" y="283464"/>
                </a:lnTo>
                <a:lnTo>
                  <a:pt x="1541523" y="374187"/>
                </a:lnTo>
                <a:lnTo>
                  <a:pt x="1673349" y="33604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grpSp>
        <p:nvGrpSpPr>
          <p:cNvPr id="36" name="object 21">
            <a:extLst>
              <a:ext uri="{FF2B5EF4-FFF2-40B4-BE49-F238E27FC236}">
                <a16:creationId xmlns:a16="http://schemas.microsoft.com/office/drawing/2014/main" id="{FC1EF104-E1E0-474F-A153-4485D0676CEB}"/>
              </a:ext>
            </a:extLst>
          </p:cNvPr>
          <p:cNvGrpSpPr/>
          <p:nvPr/>
        </p:nvGrpSpPr>
        <p:grpSpPr>
          <a:xfrm>
            <a:off x="1226898" y="6151445"/>
            <a:ext cx="1593159" cy="352176"/>
            <a:chOff x="1955173" y="2766822"/>
            <a:chExt cx="2599690" cy="574675"/>
          </a:xfrm>
        </p:grpSpPr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B4D1CAE2-6FC0-44E3-AA2B-72C3075A1F3F}"/>
                </a:ext>
              </a:extLst>
            </p:cNvPr>
            <p:cNvSpPr/>
            <p:nvPr/>
          </p:nvSpPr>
          <p:spPr>
            <a:xfrm>
              <a:off x="1955173" y="2766822"/>
              <a:ext cx="2599690" cy="574675"/>
            </a:xfrm>
            <a:custGeom>
              <a:avLst/>
              <a:gdLst/>
              <a:ahLst/>
              <a:cxnLst/>
              <a:rect l="l" t="t" r="r" b="b"/>
              <a:pathLst>
                <a:path w="2599690" h="574675">
                  <a:moveTo>
                    <a:pt x="2599179" y="573024"/>
                  </a:moveTo>
                  <a:lnTo>
                    <a:pt x="2599179" y="1524"/>
                  </a:lnTo>
                  <a:lnTo>
                    <a:pt x="2597655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573024"/>
                  </a:lnTo>
                  <a:lnTo>
                    <a:pt x="1524" y="574548"/>
                  </a:lnTo>
                  <a:lnTo>
                    <a:pt x="3810" y="574548"/>
                  </a:lnTo>
                  <a:lnTo>
                    <a:pt x="3810" y="7620"/>
                  </a:lnTo>
                  <a:lnTo>
                    <a:pt x="8382" y="3810"/>
                  </a:lnTo>
                  <a:lnTo>
                    <a:pt x="8382" y="7620"/>
                  </a:lnTo>
                  <a:lnTo>
                    <a:pt x="2590797" y="7620"/>
                  </a:lnTo>
                  <a:lnTo>
                    <a:pt x="2590797" y="3810"/>
                  </a:lnTo>
                  <a:lnTo>
                    <a:pt x="2595369" y="7620"/>
                  </a:lnTo>
                  <a:lnTo>
                    <a:pt x="2595369" y="574548"/>
                  </a:lnTo>
                  <a:lnTo>
                    <a:pt x="2597655" y="574548"/>
                  </a:lnTo>
                  <a:lnTo>
                    <a:pt x="2599179" y="573024"/>
                  </a:lnTo>
                  <a:close/>
                </a:path>
                <a:path w="2599690" h="574675">
                  <a:moveTo>
                    <a:pt x="8382" y="7620"/>
                  </a:moveTo>
                  <a:lnTo>
                    <a:pt x="8382" y="3810"/>
                  </a:lnTo>
                  <a:lnTo>
                    <a:pt x="3810" y="7620"/>
                  </a:lnTo>
                  <a:lnTo>
                    <a:pt x="8382" y="7620"/>
                  </a:lnTo>
                  <a:close/>
                </a:path>
                <a:path w="2599690" h="574675">
                  <a:moveTo>
                    <a:pt x="8382" y="566166"/>
                  </a:moveTo>
                  <a:lnTo>
                    <a:pt x="8382" y="7620"/>
                  </a:lnTo>
                  <a:lnTo>
                    <a:pt x="3810" y="7620"/>
                  </a:lnTo>
                  <a:lnTo>
                    <a:pt x="3810" y="566166"/>
                  </a:lnTo>
                  <a:lnTo>
                    <a:pt x="8382" y="566166"/>
                  </a:lnTo>
                  <a:close/>
                </a:path>
                <a:path w="2599690" h="574675">
                  <a:moveTo>
                    <a:pt x="2595369" y="566166"/>
                  </a:moveTo>
                  <a:lnTo>
                    <a:pt x="3810" y="566166"/>
                  </a:lnTo>
                  <a:lnTo>
                    <a:pt x="8382" y="570738"/>
                  </a:lnTo>
                  <a:lnTo>
                    <a:pt x="8382" y="574548"/>
                  </a:lnTo>
                  <a:lnTo>
                    <a:pt x="2590797" y="574548"/>
                  </a:lnTo>
                  <a:lnTo>
                    <a:pt x="2590797" y="570738"/>
                  </a:lnTo>
                  <a:lnTo>
                    <a:pt x="2595369" y="566166"/>
                  </a:lnTo>
                  <a:close/>
                </a:path>
                <a:path w="2599690" h="574675">
                  <a:moveTo>
                    <a:pt x="8382" y="574548"/>
                  </a:moveTo>
                  <a:lnTo>
                    <a:pt x="8382" y="570738"/>
                  </a:lnTo>
                  <a:lnTo>
                    <a:pt x="3810" y="566166"/>
                  </a:lnTo>
                  <a:lnTo>
                    <a:pt x="3810" y="574548"/>
                  </a:lnTo>
                  <a:lnTo>
                    <a:pt x="8382" y="574548"/>
                  </a:lnTo>
                  <a:close/>
                </a:path>
                <a:path w="2599690" h="574675">
                  <a:moveTo>
                    <a:pt x="2595369" y="7620"/>
                  </a:moveTo>
                  <a:lnTo>
                    <a:pt x="2590797" y="3810"/>
                  </a:lnTo>
                  <a:lnTo>
                    <a:pt x="2590797" y="7620"/>
                  </a:lnTo>
                  <a:lnTo>
                    <a:pt x="2595369" y="7620"/>
                  </a:lnTo>
                  <a:close/>
                </a:path>
                <a:path w="2599690" h="574675">
                  <a:moveTo>
                    <a:pt x="2595369" y="566166"/>
                  </a:moveTo>
                  <a:lnTo>
                    <a:pt x="2595369" y="7620"/>
                  </a:lnTo>
                  <a:lnTo>
                    <a:pt x="2590797" y="7620"/>
                  </a:lnTo>
                  <a:lnTo>
                    <a:pt x="2590797" y="566166"/>
                  </a:lnTo>
                  <a:lnTo>
                    <a:pt x="2595369" y="566166"/>
                  </a:lnTo>
                  <a:close/>
                </a:path>
                <a:path w="2599690" h="574675">
                  <a:moveTo>
                    <a:pt x="2595369" y="574548"/>
                  </a:moveTo>
                  <a:lnTo>
                    <a:pt x="2595369" y="566166"/>
                  </a:lnTo>
                  <a:lnTo>
                    <a:pt x="2590797" y="570738"/>
                  </a:lnTo>
                  <a:lnTo>
                    <a:pt x="2590797" y="574548"/>
                  </a:lnTo>
                  <a:lnTo>
                    <a:pt x="2595369" y="574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B692701A-A7EE-49F3-AF6F-12980B081929}"/>
                </a:ext>
              </a:extLst>
            </p:cNvPr>
            <p:cNvSpPr/>
            <p:nvPr/>
          </p:nvSpPr>
          <p:spPr>
            <a:xfrm>
              <a:off x="2038992" y="2794253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39" name="object 24">
            <a:extLst>
              <a:ext uri="{FF2B5EF4-FFF2-40B4-BE49-F238E27FC236}">
                <a16:creationId xmlns:a16="http://schemas.microsoft.com/office/drawing/2014/main" id="{AC8A8209-D9AC-4773-8866-411BD7616AF9}"/>
              </a:ext>
            </a:extLst>
          </p:cNvPr>
          <p:cNvSpPr txBox="1"/>
          <p:nvPr/>
        </p:nvSpPr>
        <p:spPr>
          <a:xfrm>
            <a:off x="1270953" y="6160941"/>
            <a:ext cx="149003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③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受講者に</a:t>
            </a:r>
            <a:r>
              <a:rPr sz="950" spc="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URL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を連絡する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19047508-B57D-486B-BBDA-B91E26415BCD}"/>
              </a:ext>
            </a:extLst>
          </p:cNvPr>
          <p:cNvSpPr txBox="1"/>
          <p:nvPr/>
        </p:nvSpPr>
        <p:spPr>
          <a:xfrm>
            <a:off x="1087432" y="5567884"/>
            <a:ext cx="999324" cy="206319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287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＜事前準備＞</a:t>
            </a:r>
            <a:endParaRPr sz="1287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B31B50E3-A2D6-4447-AEB0-B04234CE7AC5}"/>
              </a:ext>
            </a:extLst>
          </p:cNvPr>
          <p:cNvSpPr txBox="1"/>
          <p:nvPr/>
        </p:nvSpPr>
        <p:spPr>
          <a:xfrm>
            <a:off x="181508" y="5824222"/>
            <a:ext cx="424199" cy="302212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主催者</a:t>
            </a:r>
            <a:r>
              <a:rPr lang="ja-JP" altLang="en-US"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（ホスト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42" name="object 27">
            <a:extLst>
              <a:ext uri="{FF2B5EF4-FFF2-40B4-BE49-F238E27FC236}">
                <a16:creationId xmlns:a16="http://schemas.microsoft.com/office/drawing/2014/main" id="{88B172D3-9FC1-4C7E-8205-C3ADC9367B00}"/>
              </a:ext>
            </a:extLst>
          </p:cNvPr>
          <p:cNvSpPr/>
          <p:nvPr/>
        </p:nvSpPr>
        <p:spPr>
          <a:xfrm>
            <a:off x="2502669" y="6742167"/>
            <a:ext cx="731280" cy="3903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3" name="object 28">
            <a:extLst>
              <a:ext uri="{FF2B5EF4-FFF2-40B4-BE49-F238E27FC236}">
                <a16:creationId xmlns:a16="http://schemas.microsoft.com/office/drawing/2014/main" id="{40BD5EE0-6638-45E0-A828-F90369D6E3E8}"/>
              </a:ext>
            </a:extLst>
          </p:cNvPr>
          <p:cNvSpPr txBox="1"/>
          <p:nvPr/>
        </p:nvSpPr>
        <p:spPr>
          <a:xfrm>
            <a:off x="1270953" y="6308038"/>
            <a:ext cx="1779949" cy="41762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（メール・ウェブ掲示等）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  <a:p>
            <a:pPr marR="3113" algn="r">
              <a:spcBef>
                <a:spcPts val="858"/>
              </a:spcBef>
            </a:pPr>
            <a:r>
              <a:rPr lang="ja-JP" altLang="en-US"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参加者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8B4138D8-D9C8-48AE-A57A-AE9D573F34A2}"/>
              </a:ext>
            </a:extLst>
          </p:cNvPr>
          <p:cNvSpPr/>
          <p:nvPr/>
        </p:nvSpPr>
        <p:spPr>
          <a:xfrm>
            <a:off x="3707290" y="6148643"/>
            <a:ext cx="792557" cy="9278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5" name="object 30">
            <a:extLst>
              <a:ext uri="{FF2B5EF4-FFF2-40B4-BE49-F238E27FC236}">
                <a16:creationId xmlns:a16="http://schemas.microsoft.com/office/drawing/2014/main" id="{42722043-66D0-4461-94A6-6766BB3BAA8D}"/>
              </a:ext>
            </a:extLst>
          </p:cNvPr>
          <p:cNvSpPr/>
          <p:nvPr/>
        </p:nvSpPr>
        <p:spPr>
          <a:xfrm>
            <a:off x="4968250" y="7811967"/>
            <a:ext cx="1125718" cy="4207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B3A3AFAB-79B0-46D6-A365-D9E2F5F13749}"/>
              </a:ext>
            </a:extLst>
          </p:cNvPr>
          <p:cNvSpPr txBox="1"/>
          <p:nvPr/>
        </p:nvSpPr>
        <p:spPr>
          <a:xfrm>
            <a:off x="5059515" y="7806092"/>
            <a:ext cx="930525" cy="371300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2359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Zoom</a:t>
            </a:r>
            <a:endParaRPr sz="2359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grpSp>
        <p:nvGrpSpPr>
          <p:cNvPr id="47" name="object 32">
            <a:extLst>
              <a:ext uri="{FF2B5EF4-FFF2-40B4-BE49-F238E27FC236}">
                <a16:creationId xmlns:a16="http://schemas.microsoft.com/office/drawing/2014/main" id="{08CAA40A-2AFD-4FC2-B263-E9F474539E30}"/>
              </a:ext>
            </a:extLst>
          </p:cNvPr>
          <p:cNvGrpSpPr/>
          <p:nvPr/>
        </p:nvGrpSpPr>
        <p:grpSpPr>
          <a:xfrm>
            <a:off x="3663566" y="7158241"/>
            <a:ext cx="1440225" cy="713303"/>
            <a:chOff x="5931286" y="4409694"/>
            <a:chExt cx="2350135" cy="1163955"/>
          </a:xfrm>
        </p:grpSpPr>
        <p:sp>
          <p:nvSpPr>
            <p:cNvPr id="48" name="object 33">
              <a:extLst>
                <a:ext uri="{FF2B5EF4-FFF2-40B4-BE49-F238E27FC236}">
                  <a16:creationId xmlns:a16="http://schemas.microsoft.com/office/drawing/2014/main" id="{FFD5A860-054E-4CDE-B6CD-4BB8D3BDCFCF}"/>
                </a:ext>
              </a:extLst>
            </p:cNvPr>
            <p:cNvSpPr/>
            <p:nvPr/>
          </p:nvSpPr>
          <p:spPr>
            <a:xfrm>
              <a:off x="7019422" y="4409694"/>
              <a:ext cx="1262380" cy="1061085"/>
            </a:xfrm>
            <a:custGeom>
              <a:avLst/>
              <a:gdLst/>
              <a:ahLst/>
              <a:cxnLst/>
              <a:rect l="l" t="t" r="r" b="b"/>
              <a:pathLst>
                <a:path w="1262379" h="1061085">
                  <a:moveTo>
                    <a:pt x="1151982" y="931510"/>
                  </a:moveTo>
                  <a:lnTo>
                    <a:pt x="35814" y="0"/>
                  </a:lnTo>
                  <a:lnTo>
                    <a:pt x="0" y="42672"/>
                  </a:lnTo>
                  <a:lnTo>
                    <a:pt x="1115950" y="974748"/>
                  </a:lnTo>
                  <a:lnTo>
                    <a:pt x="1151982" y="931510"/>
                  </a:lnTo>
                  <a:close/>
                </a:path>
                <a:path w="1262379" h="1061085">
                  <a:moveTo>
                    <a:pt x="1173480" y="1039534"/>
                  </a:moveTo>
                  <a:lnTo>
                    <a:pt x="1173480" y="949452"/>
                  </a:lnTo>
                  <a:lnTo>
                    <a:pt x="1137666" y="992886"/>
                  </a:lnTo>
                  <a:lnTo>
                    <a:pt x="1115950" y="974748"/>
                  </a:lnTo>
                  <a:lnTo>
                    <a:pt x="1080516" y="1017270"/>
                  </a:lnTo>
                  <a:lnTo>
                    <a:pt x="1173480" y="1039534"/>
                  </a:lnTo>
                  <a:close/>
                </a:path>
                <a:path w="1262379" h="1061085">
                  <a:moveTo>
                    <a:pt x="1173480" y="949452"/>
                  </a:moveTo>
                  <a:lnTo>
                    <a:pt x="1151982" y="931510"/>
                  </a:lnTo>
                  <a:lnTo>
                    <a:pt x="1115950" y="974748"/>
                  </a:lnTo>
                  <a:lnTo>
                    <a:pt x="1137666" y="992886"/>
                  </a:lnTo>
                  <a:lnTo>
                    <a:pt x="1173480" y="949452"/>
                  </a:lnTo>
                  <a:close/>
                </a:path>
                <a:path w="1262379" h="1061085">
                  <a:moveTo>
                    <a:pt x="1261872" y="1060704"/>
                  </a:moveTo>
                  <a:lnTo>
                    <a:pt x="1187196" y="889254"/>
                  </a:lnTo>
                  <a:lnTo>
                    <a:pt x="1151982" y="931510"/>
                  </a:lnTo>
                  <a:lnTo>
                    <a:pt x="1173480" y="949452"/>
                  </a:lnTo>
                  <a:lnTo>
                    <a:pt x="1173480" y="1039534"/>
                  </a:lnTo>
                  <a:lnTo>
                    <a:pt x="1261872" y="10607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49" name="object 34">
              <a:extLst>
                <a:ext uri="{FF2B5EF4-FFF2-40B4-BE49-F238E27FC236}">
                  <a16:creationId xmlns:a16="http://schemas.microsoft.com/office/drawing/2014/main" id="{CE061831-5EBC-4388-A192-A0BC31FB7409}"/>
                </a:ext>
              </a:extLst>
            </p:cNvPr>
            <p:cNvSpPr/>
            <p:nvPr/>
          </p:nvSpPr>
          <p:spPr>
            <a:xfrm>
              <a:off x="5935096" y="4759451"/>
              <a:ext cx="1579245" cy="809625"/>
            </a:xfrm>
            <a:custGeom>
              <a:avLst/>
              <a:gdLst/>
              <a:ahLst/>
              <a:cxnLst/>
              <a:rect l="l" t="t" r="r" b="b"/>
              <a:pathLst>
                <a:path w="1579245" h="809625">
                  <a:moveTo>
                    <a:pt x="1578863" y="809243"/>
                  </a:moveTo>
                  <a:lnTo>
                    <a:pt x="1578863" y="0"/>
                  </a:lnTo>
                  <a:lnTo>
                    <a:pt x="0" y="0"/>
                  </a:lnTo>
                  <a:lnTo>
                    <a:pt x="0" y="809243"/>
                  </a:lnTo>
                  <a:lnTo>
                    <a:pt x="1578863" y="809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0" name="object 35">
              <a:extLst>
                <a:ext uri="{FF2B5EF4-FFF2-40B4-BE49-F238E27FC236}">
                  <a16:creationId xmlns:a16="http://schemas.microsoft.com/office/drawing/2014/main" id="{D3F6B50C-6C80-4DD1-A9B5-0757ED2BE4DC}"/>
                </a:ext>
              </a:extLst>
            </p:cNvPr>
            <p:cNvSpPr/>
            <p:nvPr/>
          </p:nvSpPr>
          <p:spPr>
            <a:xfrm>
              <a:off x="5931286" y="4754880"/>
              <a:ext cx="1587500" cy="818515"/>
            </a:xfrm>
            <a:custGeom>
              <a:avLst/>
              <a:gdLst/>
              <a:ahLst/>
              <a:cxnLst/>
              <a:rect l="l" t="t" r="r" b="b"/>
              <a:pathLst>
                <a:path w="1587500" h="818514">
                  <a:moveTo>
                    <a:pt x="1587246" y="816102"/>
                  </a:moveTo>
                  <a:lnTo>
                    <a:pt x="1587246" y="2286"/>
                  </a:lnTo>
                  <a:lnTo>
                    <a:pt x="1584960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816102"/>
                  </a:lnTo>
                  <a:lnTo>
                    <a:pt x="1524" y="818388"/>
                  </a:lnTo>
                  <a:lnTo>
                    <a:pt x="3810" y="818388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1578864" y="8382"/>
                  </a:lnTo>
                  <a:lnTo>
                    <a:pt x="1578864" y="4572"/>
                  </a:lnTo>
                  <a:lnTo>
                    <a:pt x="1582674" y="8382"/>
                  </a:lnTo>
                  <a:lnTo>
                    <a:pt x="1582674" y="818388"/>
                  </a:lnTo>
                  <a:lnTo>
                    <a:pt x="1584960" y="818388"/>
                  </a:lnTo>
                  <a:lnTo>
                    <a:pt x="1587246" y="816102"/>
                  </a:lnTo>
                  <a:close/>
                </a:path>
                <a:path w="1587500" h="818514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1587500" h="818514">
                  <a:moveTo>
                    <a:pt x="8382" y="810006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810006"/>
                  </a:lnTo>
                  <a:lnTo>
                    <a:pt x="8382" y="810006"/>
                  </a:lnTo>
                  <a:close/>
                </a:path>
                <a:path w="1587500" h="818514">
                  <a:moveTo>
                    <a:pt x="1582674" y="810006"/>
                  </a:moveTo>
                  <a:lnTo>
                    <a:pt x="3810" y="810006"/>
                  </a:lnTo>
                  <a:lnTo>
                    <a:pt x="8382" y="813816"/>
                  </a:lnTo>
                  <a:lnTo>
                    <a:pt x="8382" y="818388"/>
                  </a:lnTo>
                  <a:lnTo>
                    <a:pt x="1578864" y="818388"/>
                  </a:lnTo>
                  <a:lnTo>
                    <a:pt x="1578864" y="813816"/>
                  </a:lnTo>
                  <a:lnTo>
                    <a:pt x="1582674" y="810006"/>
                  </a:lnTo>
                  <a:close/>
                </a:path>
                <a:path w="1587500" h="818514">
                  <a:moveTo>
                    <a:pt x="8382" y="818388"/>
                  </a:moveTo>
                  <a:lnTo>
                    <a:pt x="8382" y="813816"/>
                  </a:lnTo>
                  <a:lnTo>
                    <a:pt x="3810" y="810006"/>
                  </a:lnTo>
                  <a:lnTo>
                    <a:pt x="3810" y="818388"/>
                  </a:lnTo>
                  <a:lnTo>
                    <a:pt x="8382" y="818388"/>
                  </a:lnTo>
                  <a:close/>
                </a:path>
                <a:path w="1587500" h="818514">
                  <a:moveTo>
                    <a:pt x="1582674" y="8382"/>
                  </a:moveTo>
                  <a:lnTo>
                    <a:pt x="1578864" y="4572"/>
                  </a:lnTo>
                  <a:lnTo>
                    <a:pt x="1578864" y="8382"/>
                  </a:lnTo>
                  <a:lnTo>
                    <a:pt x="1582674" y="8382"/>
                  </a:lnTo>
                  <a:close/>
                </a:path>
                <a:path w="1587500" h="818514">
                  <a:moveTo>
                    <a:pt x="1582674" y="810006"/>
                  </a:moveTo>
                  <a:lnTo>
                    <a:pt x="1582674" y="8382"/>
                  </a:lnTo>
                  <a:lnTo>
                    <a:pt x="1578864" y="8382"/>
                  </a:lnTo>
                  <a:lnTo>
                    <a:pt x="1578864" y="810006"/>
                  </a:lnTo>
                  <a:lnTo>
                    <a:pt x="1582674" y="810006"/>
                  </a:lnTo>
                  <a:close/>
                </a:path>
                <a:path w="1587500" h="818514">
                  <a:moveTo>
                    <a:pt x="1582674" y="818388"/>
                  </a:moveTo>
                  <a:lnTo>
                    <a:pt x="1582674" y="810006"/>
                  </a:lnTo>
                  <a:lnTo>
                    <a:pt x="1578864" y="813816"/>
                  </a:lnTo>
                  <a:lnTo>
                    <a:pt x="1578864" y="818388"/>
                  </a:lnTo>
                  <a:lnTo>
                    <a:pt x="1582674" y="8183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1" name="object 36">
              <a:extLst>
                <a:ext uri="{FF2B5EF4-FFF2-40B4-BE49-F238E27FC236}">
                  <a16:creationId xmlns:a16="http://schemas.microsoft.com/office/drawing/2014/main" id="{5D3FFF08-E993-4EAE-84B5-31EC1DA8A273}"/>
                </a:ext>
              </a:extLst>
            </p:cNvPr>
            <p:cNvSpPr/>
            <p:nvPr/>
          </p:nvSpPr>
          <p:spPr>
            <a:xfrm>
              <a:off x="6015106" y="4782311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60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52" name="object 37">
            <a:extLst>
              <a:ext uri="{FF2B5EF4-FFF2-40B4-BE49-F238E27FC236}">
                <a16:creationId xmlns:a16="http://schemas.microsoft.com/office/drawing/2014/main" id="{DDBA2339-D630-4A01-91A4-42DE58C8DF72}"/>
              </a:ext>
            </a:extLst>
          </p:cNvPr>
          <p:cNvSpPr txBox="1"/>
          <p:nvPr/>
        </p:nvSpPr>
        <p:spPr>
          <a:xfrm>
            <a:off x="3707624" y="7379744"/>
            <a:ext cx="87557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④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ブラウザから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53" name="object 38">
            <a:extLst>
              <a:ext uri="{FF2B5EF4-FFF2-40B4-BE49-F238E27FC236}">
                <a16:creationId xmlns:a16="http://schemas.microsoft.com/office/drawing/2014/main" id="{DD5E6E97-0248-4B64-BFCD-B326E08DA45A}"/>
              </a:ext>
            </a:extLst>
          </p:cNvPr>
          <p:cNvSpPr txBox="1"/>
          <p:nvPr/>
        </p:nvSpPr>
        <p:spPr>
          <a:xfrm>
            <a:off x="3707624" y="7526841"/>
            <a:ext cx="875576" cy="285676"/>
          </a:xfrm>
          <a:prstGeom prst="rect">
            <a:avLst/>
          </a:prstGeom>
        </p:spPr>
        <p:txBody>
          <a:bodyPr vert="horz" wrap="square" lIns="0" tIns="7005" rIns="0" bIns="0" rtlCol="0">
            <a:spAutoFit/>
          </a:bodyPr>
          <a:lstStyle/>
          <a:p>
            <a:pPr marL="7783" marR="3113">
              <a:lnSpc>
                <a:spcPct val="101899"/>
              </a:lnSpc>
              <a:spcBef>
                <a:spcPts val="55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ミーティングを 開始・参加する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grpSp>
        <p:nvGrpSpPr>
          <p:cNvPr id="54" name="object 39">
            <a:extLst>
              <a:ext uri="{FF2B5EF4-FFF2-40B4-BE49-F238E27FC236}">
                <a16:creationId xmlns:a16="http://schemas.microsoft.com/office/drawing/2014/main" id="{51FF1DDE-DBB1-4DAE-A89B-2055F344F9E4}"/>
              </a:ext>
            </a:extLst>
          </p:cNvPr>
          <p:cNvGrpSpPr/>
          <p:nvPr/>
        </p:nvGrpSpPr>
        <p:grpSpPr>
          <a:xfrm>
            <a:off x="5044875" y="7126487"/>
            <a:ext cx="1469411" cy="687619"/>
            <a:chOff x="8185282" y="4357878"/>
            <a:chExt cx="2397760" cy="1122045"/>
          </a:xfrm>
        </p:grpSpPr>
        <p:sp>
          <p:nvSpPr>
            <p:cNvPr id="55" name="object 40">
              <a:extLst>
                <a:ext uri="{FF2B5EF4-FFF2-40B4-BE49-F238E27FC236}">
                  <a16:creationId xmlns:a16="http://schemas.microsoft.com/office/drawing/2014/main" id="{63F2AB7A-0C93-4E76-94F2-242B117220D8}"/>
                </a:ext>
              </a:extLst>
            </p:cNvPr>
            <p:cNvSpPr/>
            <p:nvPr/>
          </p:nvSpPr>
          <p:spPr>
            <a:xfrm>
              <a:off x="9118732" y="4357878"/>
              <a:ext cx="645160" cy="1122045"/>
            </a:xfrm>
            <a:custGeom>
              <a:avLst/>
              <a:gdLst/>
              <a:ahLst/>
              <a:cxnLst/>
              <a:rect l="l" t="t" r="r" b="b"/>
              <a:pathLst>
                <a:path w="645159" h="1122045">
                  <a:moveTo>
                    <a:pt x="57039" y="962487"/>
                  </a:moveTo>
                  <a:lnTo>
                    <a:pt x="8382" y="934974"/>
                  </a:lnTo>
                  <a:lnTo>
                    <a:pt x="0" y="1121664"/>
                  </a:lnTo>
                  <a:lnTo>
                    <a:pt x="43434" y="1092206"/>
                  </a:lnTo>
                  <a:lnTo>
                    <a:pt x="43434" y="986790"/>
                  </a:lnTo>
                  <a:lnTo>
                    <a:pt x="57039" y="962487"/>
                  </a:lnTo>
                  <a:close/>
                </a:path>
                <a:path w="645159" h="1122045">
                  <a:moveTo>
                    <a:pt x="105738" y="990023"/>
                  </a:moveTo>
                  <a:lnTo>
                    <a:pt x="57039" y="962487"/>
                  </a:lnTo>
                  <a:lnTo>
                    <a:pt x="43434" y="986790"/>
                  </a:lnTo>
                  <a:lnTo>
                    <a:pt x="92202" y="1014222"/>
                  </a:lnTo>
                  <a:lnTo>
                    <a:pt x="105738" y="990023"/>
                  </a:lnTo>
                  <a:close/>
                </a:path>
                <a:path w="645159" h="1122045">
                  <a:moveTo>
                    <a:pt x="153924" y="1017270"/>
                  </a:moveTo>
                  <a:lnTo>
                    <a:pt x="105738" y="990023"/>
                  </a:lnTo>
                  <a:lnTo>
                    <a:pt x="92202" y="1014222"/>
                  </a:lnTo>
                  <a:lnTo>
                    <a:pt x="43434" y="986790"/>
                  </a:lnTo>
                  <a:lnTo>
                    <a:pt x="43434" y="1092206"/>
                  </a:lnTo>
                  <a:lnTo>
                    <a:pt x="153924" y="1017270"/>
                  </a:lnTo>
                  <a:close/>
                </a:path>
                <a:path w="645159" h="1122045">
                  <a:moveTo>
                    <a:pt x="644652" y="26670"/>
                  </a:moveTo>
                  <a:lnTo>
                    <a:pt x="595884" y="0"/>
                  </a:lnTo>
                  <a:lnTo>
                    <a:pt x="57039" y="962487"/>
                  </a:lnTo>
                  <a:lnTo>
                    <a:pt x="105738" y="990023"/>
                  </a:lnTo>
                  <a:lnTo>
                    <a:pt x="644652" y="2667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6" name="object 41">
              <a:extLst>
                <a:ext uri="{FF2B5EF4-FFF2-40B4-BE49-F238E27FC236}">
                  <a16:creationId xmlns:a16="http://schemas.microsoft.com/office/drawing/2014/main" id="{F443EB8F-8F65-4E54-8F60-0E8BFD5085E4}"/>
                </a:ext>
              </a:extLst>
            </p:cNvPr>
            <p:cNvSpPr/>
            <p:nvPr/>
          </p:nvSpPr>
          <p:spPr>
            <a:xfrm>
              <a:off x="8189092" y="4549139"/>
              <a:ext cx="2388870" cy="567055"/>
            </a:xfrm>
            <a:custGeom>
              <a:avLst/>
              <a:gdLst/>
              <a:ahLst/>
              <a:cxnLst/>
              <a:rect l="l" t="t" r="r" b="b"/>
              <a:pathLst>
                <a:path w="2388870" h="567054">
                  <a:moveTo>
                    <a:pt x="2388869" y="566927"/>
                  </a:moveTo>
                  <a:lnTo>
                    <a:pt x="2388869" y="0"/>
                  </a:lnTo>
                  <a:lnTo>
                    <a:pt x="0" y="0"/>
                  </a:lnTo>
                  <a:lnTo>
                    <a:pt x="0" y="566927"/>
                  </a:lnTo>
                  <a:lnTo>
                    <a:pt x="2388869" y="5669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7" name="object 42">
              <a:extLst>
                <a:ext uri="{FF2B5EF4-FFF2-40B4-BE49-F238E27FC236}">
                  <a16:creationId xmlns:a16="http://schemas.microsoft.com/office/drawing/2014/main" id="{AB901EAC-FF6D-43A2-A385-DB4237514426}"/>
                </a:ext>
              </a:extLst>
            </p:cNvPr>
            <p:cNvSpPr/>
            <p:nvPr/>
          </p:nvSpPr>
          <p:spPr>
            <a:xfrm>
              <a:off x="8185282" y="4544568"/>
              <a:ext cx="2397760" cy="575310"/>
            </a:xfrm>
            <a:custGeom>
              <a:avLst/>
              <a:gdLst/>
              <a:ahLst/>
              <a:cxnLst/>
              <a:rect l="l" t="t" r="r" b="b"/>
              <a:pathLst>
                <a:path w="2397759" h="575310">
                  <a:moveTo>
                    <a:pt x="2397252" y="573786"/>
                  </a:moveTo>
                  <a:lnTo>
                    <a:pt x="2397252" y="2286"/>
                  </a:lnTo>
                  <a:lnTo>
                    <a:pt x="2394966" y="0"/>
                  </a:lnTo>
                  <a:lnTo>
                    <a:pt x="1524" y="0"/>
                  </a:lnTo>
                  <a:lnTo>
                    <a:pt x="0" y="2286"/>
                  </a:lnTo>
                  <a:lnTo>
                    <a:pt x="0" y="573786"/>
                  </a:lnTo>
                  <a:lnTo>
                    <a:pt x="1524" y="575310"/>
                  </a:lnTo>
                  <a:lnTo>
                    <a:pt x="3810" y="575310"/>
                  </a:lnTo>
                  <a:lnTo>
                    <a:pt x="3810" y="8382"/>
                  </a:lnTo>
                  <a:lnTo>
                    <a:pt x="8382" y="4572"/>
                  </a:lnTo>
                  <a:lnTo>
                    <a:pt x="8382" y="8382"/>
                  </a:lnTo>
                  <a:lnTo>
                    <a:pt x="2388870" y="8382"/>
                  </a:lnTo>
                  <a:lnTo>
                    <a:pt x="2388870" y="4572"/>
                  </a:lnTo>
                  <a:lnTo>
                    <a:pt x="2392680" y="8382"/>
                  </a:lnTo>
                  <a:lnTo>
                    <a:pt x="2392680" y="575310"/>
                  </a:lnTo>
                  <a:lnTo>
                    <a:pt x="2394966" y="575310"/>
                  </a:lnTo>
                  <a:lnTo>
                    <a:pt x="2397252" y="573786"/>
                  </a:lnTo>
                  <a:close/>
                </a:path>
                <a:path w="2397759" h="575310">
                  <a:moveTo>
                    <a:pt x="8382" y="8382"/>
                  </a:moveTo>
                  <a:lnTo>
                    <a:pt x="8382" y="4572"/>
                  </a:lnTo>
                  <a:lnTo>
                    <a:pt x="3810" y="8382"/>
                  </a:lnTo>
                  <a:lnTo>
                    <a:pt x="8382" y="8382"/>
                  </a:lnTo>
                  <a:close/>
                </a:path>
                <a:path w="2397759" h="575310">
                  <a:moveTo>
                    <a:pt x="8382" y="566928"/>
                  </a:moveTo>
                  <a:lnTo>
                    <a:pt x="8382" y="8382"/>
                  </a:lnTo>
                  <a:lnTo>
                    <a:pt x="3810" y="8382"/>
                  </a:lnTo>
                  <a:lnTo>
                    <a:pt x="3810" y="566928"/>
                  </a:lnTo>
                  <a:lnTo>
                    <a:pt x="8382" y="566928"/>
                  </a:lnTo>
                  <a:close/>
                </a:path>
                <a:path w="2397759" h="575310">
                  <a:moveTo>
                    <a:pt x="2392680" y="566928"/>
                  </a:moveTo>
                  <a:lnTo>
                    <a:pt x="3810" y="566928"/>
                  </a:lnTo>
                  <a:lnTo>
                    <a:pt x="8382" y="571500"/>
                  </a:lnTo>
                  <a:lnTo>
                    <a:pt x="8382" y="575310"/>
                  </a:lnTo>
                  <a:lnTo>
                    <a:pt x="2388870" y="575310"/>
                  </a:lnTo>
                  <a:lnTo>
                    <a:pt x="2388870" y="571500"/>
                  </a:lnTo>
                  <a:lnTo>
                    <a:pt x="2392680" y="566928"/>
                  </a:lnTo>
                  <a:close/>
                </a:path>
                <a:path w="2397759" h="575310">
                  <a:moveTo>
                    <a:pt x="8382" y="575310"/>
                  </a:moveTo>
                  <a:lnTo>
                    <a:pt x="8382" y="571500"/>
                  </a:lnTo>
                  <a:lnTo>
                    <a:pt x="3810" y="566928"/>
                  </a:lnTo>
                  <a:lnTo>
                    <a:pt x="3810" y="575310"/>
                  </a:lnTo>
                  <a:lnTo>
                    <a:pt x="8382" y="575310"/>
                  </a:lnTo>
                  <a:close/>
                </a:path>
                <a:path w="2397759" h="575310">
                  <a:moveTo>
                    <a:pt x="2392680" y="8382"/>
                  </a:moveTo>
                  <a:lnTo>
                    <a:pt x="2388870" y="4572"/>
                  </a:lnTo>
                  <a:lnTo>
                    <a:pt x="2388870" y="8382"/>
                  </a:lnTo>
                  <a:lnTo>
                    <a:pt x="2392680" y="8382"/>
                  </a:lnTo>
                  <a:close/>
                </a:path>
                <a:path w="2397759" h="575310">
                  <a:moveTo>
                    <a:pt x="2392680" y="566928"/>
                  </a:moveTo>
                  <a:lnTo>
                    <a:pt x="2392680" y="8382"/>
                  </a:lnTo>
                  <a:lnTo>
                    <a:pt x="2388870" y="8382"/>
                  </a:lnTo>
                  <a:lnTo>
                    <a:pt x="2388870" y="566928"/>
                  </a:lnTo>
                  <a:lnTo>
                    <a:pt x="2392680" y="566928"/>
                  </a:lnTo>
                  <a:close/>
                </a:path>
                <a:path w="2397759" h="575310">
                  <a:moveTo>
                    <a:pt x="2392680" y="575310"/>
                  </a:moveTo>
                  <a:lnTo>
                    <a:pt x="2392680" y="566928"/>
                  </a:lnTo>
                  <a:lnTo>
                    <a:pt x="2388870" y="571500"/>
                  </a:lnTo>
                  <a:lnTo>
                    <a:pt x="2388870" y="575310"/>
                  </a:lnTo>
                  <a:lnTo>
                    <a:pt x="2392680" y="575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  <p:sp>
          <p:nvSpPr>
            <p:cNvPr id="58" name="object 43">
              <a:extLst>
                <a:ext uri="{FF2B5EF4-FFF2-40B4-BE49-F238E27FC236}">
                  <a16:creationId xmlns:a16="http://schemas.microsoft.com/office/drawing/2014/main" id="{4DB2A27F-53B7-44CD-B3B4-F23EFD2C70F4}"/>
                </a:ext>
              </a:extLst>
            </p:cNvPr>
            <p:cNvSpPr/>
            <p:nvPr/>
          </p:nvSpPr>
          <p:spPr>
            <a:xfrm>
              <a:off x="8269864" y="4571999"/>
              <a:ext cx="200660" cy="257810"/>
            </a:xfrm>
            <a:custGeom>
              <a:avLst/>
              <a:gdLst/>
              <a:ahLst/>
              <a:cxnLst/>
              <a:rect l="l" t="t" r="r" b="b"/>
              <a:pathLst>
                <a:path w="200659" h="257810">
                  <a:moveTo>
                    <a:pt x="200405" y="257555"/>
                  </a:moveTo>
                  <a:lnTo>
                    <a:pt x="200405" y="0"/>
                  </a:lnTo>
                  <a:lnTo>
                    <a:pt x="0" y="0"/>
                  </a:lnTo>
                  <a:lnTo>
                    <a:pt x="0" y="257555"/>
                  </a:lnTo>
                  <a:lnTo>
                    <a:pt x="200405" y="25755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103"/>
            </a:p>
          </p:txBody>
        </p:sp>
      </p:grpSp>
      <p:sp>
        <p:nvSpPr>
          <p:cNvPr id="59" name="object 44">
            <a:extLst>
              <a:ext uri="{FF2B5EF4-FFF2-40B4-BE49-F238E27FC236}">
                <a16:creationId xmlns:a16="http://schemas.microsoft.com/office/drawing/2014/main" id="{D53DAA44-1CA6-4AEB-B9C5-C675DC6F7E9F}"/>
              </a:ext>
            </a:extLst>
          </p:cNvPr>
          <p:cNvSpPr txBox="1"/>
          <p:nvPr/>
        </p:nvSpPr>
        <p:spPr>
          <a:xfrm>
            <a:off x="5088933" y="7250859"/>
            <a:ext cx="1289083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⑤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接続用</a:t>
            </a:r>
            <a:r>
              <a:rPr sz="950" spc="9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UR</a:t>
            </a:r>
            <a:r>
              <a:rPr sz="950" spc="6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L</a:t>
            </a: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から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60" name="object 45">
            <a:extLst>
              <a:ext uri="{FF2B5EF4-FFF2-40B4-BE49-F238E27FC236}">
                <a16:creationId xmlns:a16="http://schemas.microsoft.com/office/drawing/2014/main" id="{377072C5-3DE6-4ED3-B570-9238C9A5818E}"/>
              </a:ext>
            </a:extLst>
          </p:cNvPr>
          <p:cNvSpPr txBox="1"/>
          <p:nvPr/>
        </p:nvSpPr>
        <p:spPr>
          <a:xfrm>
            <a:off x="5088934" y="7397956"/>
            <a:ext cx="1366677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ミーティングに参加する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61" name="object 46">
            <a:extLst>
              <a:ext uri="{FF2B5EF4-FFF2-40B4-BE49-F238E27FC236}">
                <a16:creationId xmlns:a16="http://schemas.microsoft.com/office/drawing/2014/main" id="{A25FC150-F2CD-4A5B-957E-A66AE9E059F7}"/>
              </a:ext>
            </a:extLst>
          </p:cNvPr>
          <p:cNvSpPr txBox="1"/>
          <p:nvPr/>
        </p:nvSpPr>
        <p:spPr>
          <a:xfrm>
            <a:off x="4712218" y="5567883"/>
            <a:ext cx="671275" cy="206319"/>
          </a:xfrm>
          <a:prstGeom prst="rect">
            <a:avLst/>
          </a:prstGeom>
        </p:spPr>
        <p:txBody>
          <a:bodyPr vert="horz" wrap="square" lIns="0" tIns="8172" rIns="0" bIns="0" rtlCol="0">
            <a:spAutoFit/>
          </a:bodyPr>
          <a:lstStyle/>
          <a:p>
            <a:pPr marL="7783">
              <a:spcBef>
                <a:spcPts val="64"/>
              </a:spcBef>
            </a:pPr>
            <a:r>
              <a:rPr sz="1287" spc="3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＜当日＞</a:t>
            </a:r>
            <a:endParaRPr sz="1287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62" name="object 47">
            <a:extLst>
              <a:ext uri="{FF2B5EF4-FFF2-40B4-BE49-F238E27FC236}">
                <a16:creationId xmlns:a16="http://schemas.microsoft.com/office/drawing/2014/main" id="{2784D396-D75B-4568-8CD8-3F16A785FA17}"/>
              </a:ext>
            </a:extLst>
          </p:cNvPr>
          <p:cNvSpPr txBox="1"/>
          <p:nvPr/>
        </p:nvSpPr>
        <p:spPr>
          <a:xfrm>
            <a:off x="3615467" y="5806941"/>
            <a:ext cx="527953" cy="302212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r>
              <a:rPr sz="95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主催者</a:t>
            </a:r>
            <a:r>
              <a:rPr lang="ja-JP" altLang="en-US" sz="95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游ゴシック"/>
              </a:rPr>
              <a:t>（ホスト）</a:t>
            </a:r>
            <a:endParaRPr sz="950" dirty="0">
              <a:latin typeface="BIZ UDPゴシック" panose="020B0400000000000000" pitchFamily="50" charset="-128"/>
              <a:ea typeface="BIZ UDPゴシック" panose="020B0400000000000000" pitchFamily="50" charset="-128"/>
              <a:cs typeface="游ゴシック"/>
            </a:endParaRPr>
          </a:p>
        </p:txBody>
      </p:sp>
      <p:sp>
        <p:nvSpPr>
          <p:cNvPr id="63" name="object 48">
            <a:extLst>
              <a:ext uri="{FF2B5EF4-FFF2-40B4-BE49-F238E27FC236}">
                <a16:creationId xmlns:a16="http://schemas.microsoft.com/office/drawing/2014/main" id="{FAC7E64C-140A-440A-9627-FF0F70004413}"/>
              </a:ext>
            </a:extLst>
          </p:cNvPr>
          <p:cNvSpPr/>
          <p:nvPr/>
        </p:nvSpPr>
        <p:spPr>
          <a:xfrm>
            <a:off x="5821453" y="6726757"/>
            <a:ext cx="731747" cy="3927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64" name="object 49">
            <a:extLst>
              <a:ext uri="{FF2B5EF4-FFF2-40B4-BE49-F238E27FC236}">
                <a16:creationId xmlns:a16="http://schemas.microsoft.com/office/drawing/2014/main" id="{454FEB6B-ECA9-4361-82C1-8B18BFCEBEA0}"/>
              </a:ext>
            </a:extLst>
          </p:cNvPr>
          <p:cNvSpPr/>
          <p:nvPr/>
        </p:nvSpPr>
        <p:spPr>
          <a:xfrm>
            <a:off x="3347892" y="5431838"/>
            <a:ext cx="3891" cy="3007312"/>
          </a:xfrm>
          <a:custGeom>
            <a:avLst/>
            <a:gdLst/>
            <a:ahLst/>
            <a:cxnLst/>
            <a:rect l="l" t="t" r="r" b="b"/>
            <a:pathLst>
              <a:path w="6350" h="4907280">
                <a:moveTo>
                  <a:pt x="6095" y="4907279"/>
                </a:moveTo>
                <a:lnTo>
                  <a:pt x="6095" y="0"/>
                </a:lnTo>
                <a:lnTo>
                  <a:pt x="0" y="0"/>
                </a:lnTo>
                <a:lnTo>
                  <a:pt x="0" y="4907279"/>
                </a:lnTo>
                <a:lnTo>
                  <a:pt x="6095" y="4907279"/>
                </a:lnTo>
                <a:close/>
              </a:path>
            </a:pathLst>
          </a:custGeom>
          <a:solidFill>
            <a:srgbClr val="4371C4"/>
          </a:solidFill>
        </p:spPr>
        <p:txBody>
          <a:bodyPr wrap="square" lIns="0" tIns="0" rIns="0" bIns="0" rtlCol="0"/>
          <a:lstStyle/>
          <a:p>
            <a:endParaRPr sz="1103"/>
          </a:p>
        </p:txBody>
      </p:sp>
      <p:sp>
        <p:nvSpPr>
          <p:cNvPr id="65" name="object 50">
            <a:extLst>
              <a:ext uri="{FF2B5EF4-FFF2-40B4-BE49-F238E27FC236}">
                <a16:creationId xmlns:a16="http://schemas.microsoft.com/office/drawing/2014/main" id="{C9C5987B-6131-4D34-9A81-88DA20FF56A7}"/>
              </a:ext>
            </a:extLst>
          </p:cNvPr>
          <p:cNvSpPr txBox="1"/>
          <p:nvPr/>
        </p:nvSpPr>
        <p:spPr>
          <a:xfrm>
            <a:off x="5993931" y="6508370"/>
            <a:ext cx="384086" cy="156018"/>
          </a:xfrm>
          <a:prstGeom prst="rect">
            <a:avLst/>
          </a:prstGeom>
        </p:spPr>
        <p:txBody>
          <a:bodyPr vert="horz" wrap="square" lIns="0" tIns="9729" rIns="0" bIns="0" rtlCol="0">
            <a:spAutoFit/>
          </a:bodyPr>
          <a:lstStyle/>
          <a:p>
            <a:pPr marL="7783">
              <a:spcBef>
                <a:spcPts val="77"/>
              </a:spcBef>
            </a:pPr>
            <a:endParaRPr sz="950" dirty="0">
              <a:latin typeface="游ゴシック"/>
              <a:cs typeface="游ゴシック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>
            <a:extLst>
              <a:ext uri="{FF2B5EF4-FFF2-40B4-BE49-F238E27FC236}">
                <a16:creationId xmlns:a16="http://schemas.microsoft.com/office/drawing/2014/main" id="{C85D2582-3B3C-91F0-71A0-0C873C603C23}"/>
              </a:ext>
            </a:extLst>
          </p:cNvPr>
          <p:cNvSpPr txBox="1"/>
          <p:nvPr/>
        </p:nvSpPr>
        <p:spPr>
          <a:xfrm>
            <a:off x="898700" y="7707064"/>
            <a:ext cx="5191807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ＭＳ ゴシック"/>
                <a:cs typeface="ＭＳ ゴシック"/>
              </a:rPr>
              <a:t>　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（２）スマートフォンの場合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App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Store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）、　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Google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Play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android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）から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モバイル向け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 Workplace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をダウンロード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ＭＳ ゴシック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9659CB4-07A5-1EF9-DB79-0B5050FAEBC0}"/>
              </a:ext>
            </a:extLst>
          </p:cNvPr>
          <p:cNvSpPr txBox="1"/>
          <p:nvPr/>
        </p:nvSpPr>
        <p:spPr>
          <a:xfrm>
            <a:off x="238549" y="250100"/>
            <a:ext cx="5596890" cy="14209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１　準備編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準備するもの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・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パソコン・スマートフォン・タブレットのいずれか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・　インターネット接続（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Wi‑Fi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推奨）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・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ホストから送られる 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Zoom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の招待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URL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または ミーティング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ID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・パスコード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664608" y="1865201"/>
            <a:ext cx="5659992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①まずアプリをインストールしておくのが安心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（１）パソコンの場合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　　　　　　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Zoom.us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」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と検索して　開いたページの一番下の　「ダウンロード」から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  　 　　　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「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Zoom </a:t>
            </a:r>
            <a:r>
              <a:rPr lang="en-US" altLang="ja-JP" sz="1200" b="1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Workplacea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ｱﾌﾟﾘ」 をクリックまたはタップ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ＭＳ ゴシック"/>
                <a:cs typeface="ＭＳ ゴシック"/>
              </a:rPr>
              <a:t>　　　</a:t>
            </a: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  <p:pic>
        <p:nvPicPr>
          <p:cNvPr id="10" name="図 9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8A9DF35-3906-C4F2-9C11-3586CAD6F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723" y="6262876"/>
            <a:ext cx="742153" cy="615987"/>
          </a:xfrm>
          <a:prstGeom prst="rect">
            <a:avLst/>
          </a:prstGeom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C3B22323-F9F4-77E8-C785-1B39A72472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52" y="7872834"/>
            <a:ext cx="698079" cy="656089"/>
          </a:xfrm>
          <a:prstGeom prst="rect">
            <a:avLst/>
          </a:prstGeom>
        </p:spPr>
      </p:pic>
      <p:pic>
        <p:nvPicPr>
          <p:cNvPr id="15" name="図 14" descr="コンピューターのスクリーンショット&#10;&#10;自動的に生成された説明">
            <a:extLst>
              <a:ext uri="{FF2B5EF4-FFF2-40B4-BE49-F238E27FC236}">
                <a16:creationId xmlns:a16="http://schemas.microsoft.com/office/drawing/2014/main" id="{1158968C-1DF8-336E-AAB2-328980B2F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7" y="2852651"/>
            <a:ext cx="6274825" cy="1947072"/>
          </a:xfrm>
          <a:prstGeom prst="rect">
            <a:avLst/>
          </a:prstGeom>
        </p:spPr>
      </p:pic>
      <p:sp>
        <p:nvSpPr>
          <p:cNvPr id="18" name="object 11">
            <a:extLst>
              <a:ext uri="{FF2B5EF4-FFF2-40B4-BE49-F238E27FC236}">
                <a16:creationId xmlns:a16="http://schemas.microsoft.com/office/drawing/2014/main" id="{14A27B2A-B7A7-A57D-4EBE-1A852E409BEB}"/>
              </a:ext>
            </a:extLst>
          </p:cNvPr>
          <p:cNvSpPr/>
          <p:nvPr/>
        </p:nvSpPr>
        <p:spPr>
          <a:xfrm>
            <a:off x="1147953" y="7919506"/>
            <a:ext cx="227965" cy="227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3189604" y="7906274"/>
            <a:ext cx="193675" cy="227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449D9E65-0FCB-ADC4-70C3-A9B27CC8C91E}"/>
              </a:ext>
            </a:extLst>
          </p:cNvPr>
          <p:cNvSpPr/>
          <p:nvPr/>
        </p:nvSpPr>
        <p:spPr>
          <a:xfrm>
            <a:off x="1981200" y="2690116"/>
            <a:ext cx="76200" cy="2374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5537696-3E21-8305-43E2-65E821DD1DF0}"/>
              </a:ext>
            </a:extLst>
          </p:cNvPr>
          <p:cNvSpPr/>
          <p:nvPr/>
        </p:nvSpPr>
        <p:spPr>
          <a:xfrm>
            <a:off x="1358519" y="3168399"/>
            <a:ext cx="838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207E09F-5613-C5A1-4509-11BB4726256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335" t="17942" r="3530" b="16735"/>
          <a:stretch>
            <a:fillRect/>
          </a:stretch>
        </p:blipFill>
        <p:spPr>
          <a:xfrm>
            <a:off x="139187" y="5160641"/>
            <a:ext cx="4661413" cy="1842833"/>
          </a:xfrm>
          <a:prstGeom prst="rect">
            <a:avLst/>
          </a:prstGeom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C521D1CC-9E9D-814A-A167-E27CECA9C6AD}"/>
              </a:ext>
            </a:extLst>
          </p:cNvPr>
          <p:cNvSpPr/>
          <p:nvPr/>
        </p:nvSpPr>
        <p:spPr>
          <a:xfrm>
            <a:off x="1983359" y="4868636"/>
            <a:ext cx="76200" cy="23744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C7577D1E-03C9-1128-9CED-DB7FD50749E5}"/>
              </a:ext>
            </a:extLst>
          </p:cNvPr>
          <p:cNvSpPr/>
          <p:nvPr/>
        </p:nvSpPr>
        <p:spPr>
          <a:xfrm>
            <a:off x="4876800" y="5400915"/>
            <a:ext cx="1371600" cy="656089"/>
          </a:xfrm>
          <a:prstGeom prst="wedgeRoundRectCallout">
            <a:avLst>
              <a:gd name="adj1" fmla="val -158928"/>
              <a:gd name="adj2" fmla="val 76143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040692-254C-94B8-5B89-A92BF19F7D6F}"/>
              </a:ext>
            </a:extLst>
          </p:cNvPr>
          <p:cNvSpPr txBox="1"/>
          <p:nvPr/>
        </p:nvSpPr>
        <p:spPr>
          <a:xfrm>
            <a:off x="4953000" y="546735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ダウンロードを</a:t>
            </a:r>
            <a:r>
              <a:rPr lang="ja-JP" altLang="en-US" sz="1400" dirty="0"/>
              <a:t>クリック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3872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 descr="アプリケーション&#10;&#10;中程度の精度で自動的に生成された説明">
            <a:extLst>
              <a:ext uri="{FF2B5EF4-FFF2-40B4-BE49-F238E27FC236}">
                <a16:creationId xmlns:a16="http://schemas.microsoft.com/office/drawing/2014/main" id="{6C2D8E2E-9D21-400D-9B55-8D199029B0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t="29085" r="11366" b="21647"/>
          <a:stretch>
            <a:fillRect/>
          </a:stretch>
        </p:blipFill>
        <p:spPr>
          <a:xfrm>
            <a:off x="559346" y="3223526"/>
            <a:ext cx="2470517" cy="16055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object 3">
            <a:extLst>
              <a:ext uri="{FF2B5EF4-FFF2-40B4-BE49-F238E27FC236}">
                <a16:creationId xmlns:a16="http://schemas.microsoft.com/office/drawing/2014/main" id="{899BE4C0-A568-12BC-405B-682801CFA331}"/>
              </a:ext>
            </a:extLst>
          </p:cNvPr>
          <p:cNvSpPr txBox="1"/>
          <p:nvPr/>
        </p:nvSpPr>
        <p:spPr>
          <a:xfrm>
            <a:off x="609601" y="5167277"/>
            <a:ext cx="266699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①「ミーティングに参加」をタップ　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pic>
        <p:nvPicPr>
          <p:cNvPr id="54" name="図 53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9F52C024-D5A1-DD7B-70E9-F8B93233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8" y="6234237"/>
            <a:ext cx="2216661" cy="24411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96B0E53-7383-7EC6-5824-7BD3D4C1DE8B}"/>
              </a:ext>
            </a:extLst>
          </p:cNvPr>
          <p:cNvCxnSpPr>
            <a:cxnSpLocks/>
          </p:cNvCxnSpPr>
          <p:nvPr/>
        </p:nvCxnSpPr>
        <p:spPr>
          <a:xfrm flipH="1" flipV="1">
            <a:off x="1524000" y="4433582"/>
            <a:ext cx="240918" cy="712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3">
            <a:extLst>
              <a:ext uri="{FF2B5EF4-FFF2-40B4-BE49-F238E27FC236}">
                <a16:creationId xmlns:a16="http://schemas.microsoft.com/office/drawing/2014/main" id="{234F199D-A499-19D0-9A04-5AA2AFCF8038}"/>
              </a:ext>
            </a:extLst>
          </p:cNvPr>
          <p:cNvSpPr txBox="1"/>
          <p:nvPr/>
        </p:nvSpPr>
        <p:spPr>
          <a:xfrm>
            <a:off x="609601" y="5520412"/>
            <a:ext cx="5254714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②ミーティング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と名前を入力します（会議中にこの名前が表示されます）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ＭＳ ゴシック"/>
                <a:cs typeface="HG丸ｺﾞｼｯｸM-PRO"/>
              </a:rPr>
              <a:t>　　　</a:t>
            </a:r>
            <a:endParaRPr lang="en-US" altLang="ja-JP" sz="1200" dirty="0">
              <a:latin typeface="ＭＳ ゴシック"/>
              <a:cs typeface="HG丸ｺﾞｼｯｸM-PRO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0C24DE1F-EAC1-6715-CDCA-03114CC724B5}"/>
              </a:ext>
            </a:extLst>
          </p:cNvPr>
          <p:cNvCxnSpPr>
            <a:cxnSpLocks/>
          </p:cNvCxnSpPr>
          <p:nvPr/>
        </p:nvCxnSpPr>
        <p:spPr>
          <a:xfrm flipV="1">
            <a:off x="1764918" y="4982817"/>
            <a:ext cx="2303499" cy="11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3">
            <a:extLst>
              <a:ext uri="{FF2B5EF4-FFF2-40B4-BE49-F238E27FC236}">
                <a16:creationId xmlns:a16="http://schemas.microsoft.com/office/drawing/2014/main" id="{1ADD673F-20FF-A64A-B5CC-01E9549747D6}"/>
              </a:ext>
            </a:extLst>
          </p:cNvPr>
          <p:cNvSpPr txBox="1"/>
          <p:nvPr/>
        </p:nvSpPr>
        <p:spPr>
          <a:xfrm>
            <a:off x="228600" y="72560"/>
            <a:ext cx="6096000" cy="2721386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２	</a:t>
            </a:r>
            <a:r>
              <a:rPr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利用編</a:t>
            </a:r>
            <a:endParaRPr lang="en-US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◎</a:t>
            </a:r>
            <a:r>
              <a:rPr lang="en-US" altLang="ja-JP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Zoom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のアプリをダウンロード後に表示される画面で「サインアップ」を選択するとアカウント作成が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できます。主催者（ホスト）となって使用する場合は必要となります。参加のみならサインインは必要あ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8415">
              <a:lnSpc>
                <a:spcPct val="100000"/>
              </a:lnSpc>
              <a:spcBef>
                <a:spcPts val="620"/>
              </a:spcBef>
              <a:tabLst>
                <a:tab pos="329565" algn="l"/>
              </a:tabLst>
            </a:pP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りません。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◎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会議、研修会に参加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際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は</a:t>
            </a:r>
            <a:r>
              <a:rPr sz="1050" spc="-2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、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主催者（ホスト）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よ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りミ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テ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ィ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グ参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に必要な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及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びミ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ーテ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ィン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グ</a:t>
            </a:r>
            <a:endParaRPr lang="en-US" sz="1050" spc="5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</a:t>
            </a:r>
            <a:r>
              <a:rPr sz="1050" spc="-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パスコードが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メ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ル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やＬＩＮＥ、通知など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送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ら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れてき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ま</a:t>
            </a:r>
            <a:r>
              <a:rPr sz="105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。 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参加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手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順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は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次の通りです。　</a:t>
            </a:r>
            <a:endParaRPr lang="en-US" altLang="ja-JP" sz="1050" spc="-1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（１）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ンク（</a:t>
            </a:r>
            <a:r>
              <a:rPr lang="en-US" altLang="ja-JP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URL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）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　　</a:t>
            </a:r>
            <a:endParaRPr lang="en-US" altLang="ja-JP" sz="1050" spc="-1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</a:t>
            </a:r>
            <a:r>
              <a:rPr lang="ja-JP" altLang="en-US" sz="1050" spc="-53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（　　　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２）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ミ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テ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ィン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グ</a:t>
            </a:r>
            <a:r>
              <a:rPr lang="ja-JP" altLang="en-US" sz="1050" spc="-10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lang="en-US" altLang="ja-JP" sz="1050" spc="-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lang="ja-JP" altLang="en-US" sz="1050" spc="-9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パス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ワ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ド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 入力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lang="ja-JP" altLang="en-US"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lang="ja-JP" altLang="en-US"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endParaRPr lang="en-US" altLang="ja-JP" sz="1050" spc="16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</a:t>
            </a:r>
            <a:r>
              <a:rPr lang="en-US" altLang="ja-JP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※</a:t>
            </a: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リンクから参加できない場合はミーティング</a:t>
            </a:r>
            <a:r>
              <a:rPr lang="en-US" altLang="ja-JP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とパスコードを入力し参加して</a:t>
            </a:r>
            <a:endParaRPr lang="en-US" altLang="ja-JP" sz="1050" spc="16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46685" marR="5080" indent="-134620" algn="just">
              <a:lnSpc>
                <a:spcPts val="1800"/>
              </a:lnSpc>
              <a:spcBef>
                <a:spcPts val="75"/>
              </a:spcBef>
            </a:pPr>
            <a:r>
              <a:rPr lang="ja-JP" altLang="en-US" sz="1050" spc="16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　下さい。　　</a:t>
            </a:r>
            <a:endParaRPr lang="ja-JP" altLang="en-US"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1A2F21-E77C-3CD4-6B81-BC617405E6DA}"/>
              </a:ext>
            </a:extLst>
          </p:cNvPr>
          <p:cNvSpPr txBox="1"/>
          <p:nvPr/>
        </p:nvSpPr>
        <p:spPr>
          <a:xfrm>
            <a:off x="1171896" y="2825703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5F3AF88-98CE-81DE-73CF-1DC16F3718DD}"/>
              </a:ext>
            </a:extLst>
          </p:cNvPr>
          <p:cNvSpPr txBox="1"/>
          <p:nvPr/>
        </p:nvSpPr>
        <p:spPr>
          <a:xfrm>
            <a:off x="3538297" y="2805446"/>
            <a:ext cx="2984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・タブレット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AE96D6B-AB7A-7CFE-D3E0-466DC46727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/>
          <a:stretch>
            <a:fillRect/>
          </a:stretch>
        </p:blipFill>
        <p:spPr>
          <a:xfrm>
            <a:off x="4165909" y="3190622"/>
            <a:ext cx="1565601" cy="197665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406E587-3CEA-AB3D-318B-67EE6DBA2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1" b="12267"/>
          <a:stretch>
            <a:fillRect/>
          </a:stretch>
        </p:blipFill>
        <p:spPr>
          <a:xfrm>
            <a:off x="4165909" y="6234237"/>
            <a:ext cx="1939619" cy="2585913"/>
          </a:xfrm>
          <a:prstGeom prst="rect">
            <a:avLst/>
          </a:prstGeom>
        </p:spPr>
      </p:pic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59DF5025-5375-ECF0-47EC-0B1242ACE325}"/>
              </a:ext>
            </a:extLst>
          </p:cNvPr>
          <p:cNvCxnSpPr>
            <a:cxnSpLocks/>
          </p:cNvCxnSpPr>
          <p:nvPr/>
        </p:nvCxnSpPr>
        <p:spPr>
          <a:xfrm>
            <a:off x="1935480" y="5825522"/>
            <a:ext cx="7620" cy="1013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FDA8ADB-414A-C51C-83D8-B227109A7207}"/>
              </a:ext>
            </a:extLst>
          </p:cNvPr>
          <p:cNvCxnSpPr>
            <a:cxnSpLocks/>
          </p:cNvCxnSpPr>
          <p:nvPr/>
        </p:nvCxnSpPr>
        <p:spPr>
          <a:xfrm>
            <a:off x="1943100" y="5847346"/>
            <a:ext cx="2095500" cy="878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4B91FC4-D192-1E4F-0A1A-15D673000857}"/>
              </a:ext>
            </a:extLst>
          </p:cNvPr>
          <p:cNvSpPr txBox="1"/>
          <p:nvPr/>
        </p:nvSpPr>
        <p:spPr>
          <a:xfrm>
            <a:off x="990791" y="364601"/>
            <a:ext cx="52547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③参加クリック後、パスコードを入力し入室を待ちます。</a:t>
            </a:r>
            <a:r>
              <a:rPr lang="ja-JP" altLang="en-US" sz="1200" dirty="0">
                <a:latin typeface="ＭＳ ゴシック"/>
                <a:cs typeface="HG丸ｺﾞｼｯｸM-PRO"/>
              </a:rPr>
              <a:t>　　</a:t>
            </a:r>
            <a:endParaRPr lang="en-US" altLang="ja-JP" sz="1200" dirty="0">
              <a:latin typeface="ＭＳ ゴシック"/>
              <a:cs typeface="HG丸ｺﾞｼｯｸM-PRO"/>
            </a:endParaRPr>
          </a:p>
        </p:txBody>
      </p:sp>
      <p:grpSp>
        <p:nvGrpSpPr>
          <p:cNvPr id="5" name="object 6">
            <a:extLst>
              <a:ext uri="{FF2B5EF4-FFF2-40B4-BE49-F238E27FC236}">
                <a16:creationId xmlns:a16="http://schemas.microsoft.com/office/drawing/2014/main" id="{42662678-BA87-7376-CA20-7685035B8416}"/>
              </a:ext>
            </a:extLst>
          </p:cNvPr>
          <p:cNvGrpSpPr/>
          <p:nvPr/>
        </p:nvGrpSpPr>
        <p:grpSpPr>
          <a:xfrm>
            <a:off x="1127760" y="1100129"/>
            <a:ext cx="2529840" cy="1776421"/>
            <a:chOff x="935672" y="1022731"/>
            <a:chExt cx="3335020" cy="2637790"/>
          </a:xfrm>
        </p:grpSpPr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45FA63E9-BC53-AFD8-6EB7-21464C2C35D8}"/>
                </a:ext>
              </a:extLst>
            </p:cNvPr>
            <p:cNvSpPr/>
            <p:nvPr/>
          </p:nvSpPr>
          <p:spPr>
            <a:xfrm>
              <a:off x="940435" y="1027430"/>
              <a:ext cx="3325495" cy="262826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E6561013-BF3D-C2E9-DA8B-552B174655BF}"/>
                </a:ext>
              </a:extLst>
            </p:cNvPr>
            <p:cNvSpPr/>
            <p:nvPr/>
          </p:nvSpPr>
          <p:spPr>
            <a:xfrm>
              <a:off x="935672" y="1022731"/>
              <a:ext cx="3335020" cy="2637790"/>
            </a:xfrm>
            <a:custGeom>
              <a:avLst/>
              <a:gdLst/>
              <a:ahLst/>
              <a:cxnLst/>
              <a:rect l="l" t="t" r="r" b="b"/>
              <a:pathLst>
                <a:path w="3335020" h="2637790">
                  <a:moveTo>
                    <a:pt x="0" y="2637790"/>
                  </a:moveTo>
                  <a:lnTo>
                    <a:pt x="3335020" y="2637790"/>
                  </a:lnTo>
                  <a:lnTo>
                    <a:pt x="3335020" y="0"/>
                  </a:lnTo>
                  <a:lnTo>
                    <a:pt x="0" y="0"/>
                  </a:lnTo>
                  <a:lnTo>
                    <a:pt x="0" y="263779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B66859DE-F874-7016-855D-91F313BE30B2}"/>
                </a:ext>
              </a:extLst>
            </p:cNvPr>
            <p:cNvSpPr/>
            <p:nvPr/>
          </p:nvSpPr>
          <p:spPr>
            <a:xfrm>
              <a:off x="1831594" y="1240917"/>
              <a:ext cx="1542669" cy="1756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0205E25B-D218-944E-4AAA-11C7827552B5}"/>
                </a:ext>
              </a:extLst>
            </p:cNvPr>
            <p:cNvSpPr/>
            <p:nvPr/>
          </p:nvSpPr>
          <p:spPr>
            <a:xfrm>
              <a:off x="2673985" y="3351530"/>
              <a:ext cx="864869" cy="300990"/>
            </a:xfrm>
            <a:custGeom>
              <a:avLst/>
              <a:gdLst/>
              <a:ahLst/>
              <a:cxnLst/>
              <a:rect l="l" t="t" r="r" b="b"/>
              <a:pathLst>
                <a:path w="864870" h="300989">
                  <a:moveTo>
                    <a:pt x="0" y="300989"/>
                  </a:moveTo>
                  <a:lnTo>
                    <a:pt x="864844" y="300989"/>
                  </a:lnTo>
                  <a:lnTo>
                    <a:pt x="864844" y="0"/>
                  </a:lnTo>
                  <a:lnTo>
                    <a:pt x="0" y="0"/>
                  </a:lnTo>
                  <a:lnTo>
                    <a:pt x="0" y="300989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10" name="object 2">
            <a:extLst>
              <a:ext uri="{FF2B5EF4-FFF2-40B4-BE49-F238E27FC236}">
                <a16:creationId xmlns:a16="http://schemas.microsoft.com/office/drawing/2014/main" id="{3DFE2BDC-93D3-BD42-C96E-1EE6F24A6052}"/>
              </a:ext>
            </a:extLst>
          </p:cNvPr>
          <p:cNvSpPr txBox="1"/>
          <p:nvPr/>
        </p:nvSpPr>
        <p:spPr>
          <a:xfrm>
            <a:off x="990791" y="777725"/>
            <a:ext cx="5029199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2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④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こ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よ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う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な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画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面が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出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ま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「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ビ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デ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オ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付き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参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」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200" b="1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200" b="1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lang="ja-JP" altLang="en-US" sz="1200" b="1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ます</a:t>
            </a:r>
            <a:r>
              <a:rPr sz="1200" b="1" spc="5" dirty="0">
                <a:latin typeface="HG丸ｺﾞｼｯｸM-PRO"/>
                <a:cs typeface="HG丸ｺﾞｼｯｸM-PRO"/>
              </a:rPr>
              <a:t>。</a:t>
            </a:r>
            <a:endParaRPr sz="1200" b="1" dirty="0">
              <a:latin typeface="HG丸ｺﾞｼｯｸM-PRO"/>
              <a:cs typeface="HG丸ｺﾞｼｯｸM-PRO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1127760" y="3198340"/>
            <a:ext cx="5376876" cy="3058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685" marR="5080" indent="-134620">
              <a:lnSpc>
                <a:spcPct val="143000"/>
              </a:lnSpc>
              <a:spcBef>
                <a:spcPts val="95"/>
              </a:spcBef>
            </a:pPr>
            <a:r>
              <a:rPr lang="ja-JP" altLang="en-US" sz="140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⑤</a:t>
            </a:r>
            <a:r>
              <a:rPr lang="ja-JP" altLang="en-US" sz="120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入室後</a:t>
            </a:r>
            <a:r>
              <a:rPr lang="ja-JP" altLang="en-US" sz="160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「</a:t>
            </a:r>
            <a:r>
              <a:rPr lang="ja-JP" altLang="en-US" sz="1200" spc="1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</a:t>
            </a:r>
            <a:r>
              <a:rPr sz="120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20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ピュ</a:t>
            </a:r>
            <a:r>
              <a:rPr sz="120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ー</a:t>
            </a:r>
            <a:r>
              <a:rPr sz="120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ター</a:t>
            </a:r>
            <a:r>
              <a:rPr sz="120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200" spc="1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オーデ</a:t>
            </a:r>
            <a:r>
              <a:rPr sz="120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ィオ</a:t>
            </a:r>
            <a:r>
              <a:rPr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に参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加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」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リ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くだ</a:t>
            </a:r>
            <a:r>
              <a:rPr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さ</a:t>
            </a:r>
            <a:r>
              <a:rPr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い。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grpSp>
        <p:nvGrpSpPr>
          <p:cNvPr id="12" name="object 11"/>
          <p:cNvGrpSpPr/>
          <p:nvPr/>
        </p:nvGrpSpPr>
        <p:grpSpPr>
          <a:xfrm>
            <a:off x="1130723" y="3714751"/>
            <a:ext cx="3136478" cy="2133600"/>
            <a:chOff x="1137602" y="1251331"/>
            <a:chExt cx="3287395" cy="2239645"/>
          </a:xfrm>
        </p:grpSpPr>
        <p:sp>
          <p:nvSpPr>
            <p:cNvPr id="13" name="object 12"/>
            <p:cNvSpPr/>
            <p:nvPr/>
          </p:nvSpPr>
          <p:spPr>
            <a:xfrm>
              <a:off x="1142364" y="1256030"/>
              <a:ext cx="3277870" cy="2230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1137602" y="1251331"/>
              <a:ext cx="3287395" cy="2239645"/>
            </a:xfrm>
            <a:custGeom>
              <a:avLst/>
              <a:gdLst/>
              <a:ahLst/>
              <a:cxnLst/>
              <a:rect l="l" t="t" r="r" b="b"/>
              <a:pathLst>
                <a:path w="3287395" h="2239645">
                  <a:moveTo>
                    <a:pt x="0" y="2239645"/>
                  </a:moveTo>
                  <a:lnTo>
                    <a:pt x="3287395" y="2239645"/>
                  </a:lnTo>
                  <a:lnTo>
                    <a:pt x="3287395" y="0"/>
                  </a:lnTo>
                  <a:lnTo>
                    <a:pt x="0" y="0"/>
                  </a:lnTo>
                  <a:lnTo>
                    <a:pt x="0" y="22396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1589151" y="1358112"/>
              <a:ext cx="2455545" cy="1952625"/>
            </a:xfrm>
            <a:custGeom>
              <a:avLst/>
              <a:gdLst/>
              <a:ahLst/>
              <a:cxnLst/>
              <a:rect l="l" t="t" r="r" b="b"/>
              <a:pathLst>
                <a:path w="2455545" h="1952625">
                  <a:moveTo>
                    <a:pt x="1444104" y="0"/>
                  </a:moveTo>
                  <a:lnTo>
                    <a:pt x="943356" y="0"/>
                  </a:lnTo>
                  <a:lnTo>
                    <a:pt x="943356" y="278155"/>
                  </a:lnTo>
                  <a:lnTo>
                    <a:pt x="1444104" y="278155"/>
                  </a:lnTo>
                  <a:lnTo>
                    <a:pt x="1444104" y="0"/>
                  </a:lnTo>
                  <a:close/>
                </a:path>
                <a:path w="2455545" h="1952625">
                  <a:moveTo>
                    <a:pt x="2455037" y="284251"/>
                  </a:moveTo>
                  <a:lnTo>
                    <a:pt x="0" y="284251"/>
                  </a:lnTo>
                  <a:lnTo>
                    <a:pt x="0" y="1952015"/>
                  </a:lnTo>
                  <a:lnTo>
                    <a:pt x="2455037" y="1952015"/>
                  </a:lnTo>
                  <a:lnTo>
                    <a:pt x="2455037" y="28425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1985517" y="1709547"/>
              <a:ext cx="1662176" cy="16069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2669793" y="1361160"/>
              <a:ext cx="244373" cy="2781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1918140" y="1938197"/>
              <a:ext cx="1821307" cy="11496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1890140" y="1922246"/>
              <a:ext cx="1853564" cy="1181735"/>
            </a:xfrm>
            <a:custGeom>
              <a:avLst/>
              <a:gdLst/>
              <a:ahLst/>
              <a:cxnLst/>
              <a:rect l="l" t="t" r="r" b="b"/>
              <a:pathLst>
                <a:path w="1853564" h="1181735">
                  <a:moveTo>
                    <a:pt x="0" y="1181379"/>
                  </a:moveTo>
                  <a:lnTo>
                    <a:pt x="1853057" y="1181379"/>
                  </a:lnTo>
                  <a:lnTo>
                    <a:pt x="1853057" y="0"/>
                  </a:lnTo>
                  <a:lnTo>
                    <a:pt x="0" y="0"/>
                  </a:lnTo>
                  <a:lnTo>
                    <a:pt x="0" y="1181379"/>
                  </a:lnTo>
                  <a:close/>
                </a:path>
              </a:pathLst>
            </a:custGeom>
            <a:ln w="317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/>
            <p:cNvSpPr/>
            <p:nvPr/>
          </p:nvSpPr>
          <p:spPr>
            <a:xfrm>
              <a:off x="2332862" y="2276805"/>
              <a:ext cx="988694" cy="141605"/>
            </a:xfrm>
            <a:custGeom>
              <a:avLst/>
              <a:gdLst/>
              <a:ahLst/>
              <a:cxnLst/>
              <a:rect l="l" t="t" r="r" b="b"/>
              <a:pathLst>
                <a:path w="988695" h="141605">
                  <a:moveTo>
                    <a:pt x="0" y="141020"/>
                  </a:moveTo>
                  <a:lnTo>
                    <a:pt x="988644" y="141020"/>
                  </a:lnTo>
                  <a:lnTo>
                    <a:pt x="988644" y="0"/>
                  </a:lnTo>
                  <a:lnTo>
                    <a:pt x="0" y="0"/>
                  </a:lnTo>
                  <a:lnTo>
                    <a:pt x="0" y="14102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3"/>
          <p:cNvSpPr txBox="1"/>
          <p:nvPr/>
        </p:nvSpPr>
        <p:spPr>
          <a:xfrm>
            <a:off x="4417569" y="4369095"/>
            <a:ext cx="176022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会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話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る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こ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が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きま</a:t>
            </a:r>
            <a:r>
              <a:rPr lang="ja-JP" altLang="en-US" sz="120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す</a:t>
            </a:r>
            <a:r>
              <a:rPr lang="ja-JP" altLang="en-US" sz="120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。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240751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96897" y="6645021"/>
            <a:ext cx="42672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コが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1491" y="6645021"/>
            <a:ext cx="18307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な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っ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れ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ば</a:t>
            </a:r>
            <a:r>
              <a:rPr sz="1050" spc="-5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、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クリ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2529" y="6645021"/>
            <a:ext cx="10941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にし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く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だ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さ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。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897" y="7102602"/>
            <a:ext cx="42672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コが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31491" y="7102602"/>
            <a:ext cx="176022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な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っ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れ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ば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クリ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ッ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4989" y="7102602"/>
            <a:ext cx="109410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して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く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だ</a:t>
            </a: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さ</a:t>
            </a:r>
            <a:r>
              <a:rPr sz="1050" spc="5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r>
              <a:rPr sz="1050" spc="5" dirty="0">
                <a:latin typeface="HG丸ｺﾞｼｯｸM-PRO"/>
                <a:cs typeface="HG丸ｺﾞｼｯｸM-PRO"/>
              </a:rPr>
              <a:t>。</a:t>
            </a:r>
            <a:endParaRPr sz="1050" dirty="0">
              <a:latin typeface="HG丸ｺﾞｼｯｸM-PRO"/>
              <a:cs typeface="HG丸ｺﾞｼｯｸM-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6848" y="7559802"/>
            <a:ext cx="529971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※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パ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ソ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コ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ン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に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複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数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マイ</a:t>
            </a:r>
            <a:r>
              <a:rPr sz="1050" spc="-25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ク</a:t>
            </a:r>
            <a:r>
              <a:rPr sz="1050" spc="-26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・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カ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メ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ラ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が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あ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る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場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合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は左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下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こ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の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部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分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切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り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替え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て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く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だ</a:t>
            </a:r>
            <a:r>
              <a:rPr sz="1050" spc="5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さ</a:t>
            </a:r>
            <a:r>
              <a:rPr sz="1050" spc="-10" dirty="0" err="1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い</a:t>
            </a:r>
            <a:endParaRPr sz="105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72639" y="6560185"/>
            <a:ext cx="426719" cy="341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67225" y="6559550"/>
            <a:ext cx="499110" cy="342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70735" y="7044055"/>
            <a:ext cx="426377" cy="314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24350" y="7042150"/>
            <a:ext cx="452272" cy="314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828675" y="3963733"/>
            <a:ext cx="3803015" cy="3249295"/>
            <a:chOff x="828675" y="3963733"/>
            <a:chExt cx="3803015" cy="3249295"/>
          </a:xfrm>
        </p:grpSpPr>
        <p:sp>
          <p:nvSpPr>
            <p:cNvPr id="25" name="object 25"/>
            <p:cNvSpPr/>
            <p:nvPr/>
          </p:nvSpPr>
          <p:spPr>
            <a:xfrm>
              <a:off x="838200" y="3973195"/>
              <a:ext cx="3783965" cy="240918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3437" y="3968496"/>
              <a:ext cx="3793490" cy="2418715"/>
            </a:xfrm>
            <a:custGeom>
              <a:avLst/>
              <a:gdLst/>
              <a:ahLst/>
              <a:cxnLst/>
              <a:rect l="l" t="t" r="r" b="b"/>
              <a:pathLst>
                <a:path w="3793490" h="2418715">
                  <a:moveTo>
                    <a:pt x="0" y="2418714"/>
                  </a:moveTo>
                  <a:lnTo>
                    <a:pt x="3793490" y="2418714"/>
                  </a:lnTo>
                  <a:lnTo>
                    <a:pt x="3793490" y="0"/>
                  </a:lnTo>
                  <a:lnTo>
                    <a:pt x="0" y="0"/>
                  </a:lnTo>
                  <a:lnTo>
                    <a:pt x="0" y="241871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3947" y="4390390"/>
              <a:ext cx="2834640" cy="1802130"/>
            </a:xfrm>
            <a:custGeom>
              <a:avLst/>
              <a:gdLst/>
              <a:ahLst/>
              <a:cxnLst/>
              <a:rect l="l" t="t" r="r" b="b"/>
              <a:pathLst>
                <a:path w="2834640" h="1802129">
                  <a:moveTo>
                    <a:pt x="2834131" y="0"/>
                  </a:moveTo>
                  <a:lnTo>
                    <a:pt x="0" y="0"/>
                  </a:lnTo>
                  <a:lnTo>
                    <a:pt x="0" y="1801749"/>
                  </a:lnTo>
                  <a:lnTo>
                    <a:pt x="2834131" y="1801749"/>
                  </a:lnTo>
                  <a:lnTo>
                    <a:pt x="283413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53947" y="4390390"/>
              <a:ext cx="2834640" cy="1802130"/>
            </a:xfrm>
            <a:custGeom>
              <a:avLst/>
              <a:gdLst/>
              <a:ahLst/>
              <a:cxnLst/>
              <a:rect l="l" t="t" r="r" b="b"/>
              <a:pathLst>
                <a:path w="2834640" h="1802129">
                  <a:moveTo>
                    <a:pt x="0" y="1801749"/>
                  </a:moveTo>
                  <a:lnTo>
                    <a:pt x="2834131" y="1801749"/>
                  </a:lnTo>
                  <a:lnTo>
                    <a:pt x="2834131" y="0"/>
                  </a:lnTo>
                  <a:lnTo>
                    <a:pt x="0" y="0"/>
                  </a:lnTo>
                  <a:lnTo>
                    <a:pt x="0" y="18017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2972" y="4083545"/>
              <a:ext cx="578485" cy="300990"/>
            </a:xfrm>
            <a:custGeom>
              <a:avLst/>
              <a:gdLst/>
              <a:ahLst/>
              <a:cxnLst/>
              <a:rect l="l" t="t" r="r" b="b"/>
              <a:pathLst>
                <a:path w="578485" h="300989">
                  <a:moveTo>
                    <a:pt x="578053" y="0"/>
                  </a:moveTo>
                  <a:lnTo>
                    <a:pt x="0" y="0"/>
                  </a:lnTo>
                  <a:lnTo>
                    <a:pt x="0" y="300494"/>
                  </a:lnTo>
                  <a:lnTo>
                    <a:pt x="578053" y="300494"/>
                  </a:lnTo>
                  <a:lnTo>
                    <a:pt x="57805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42972" y="4083545"/>
              <a:ext cx="578485" cy="300990"/>
            </a:xfrm>
            <a:custGeom>
              <a:avLst/>
              <a:gdLst/>
              <a:ahLst/>
              <a:cxnLst/>
              <a:rect l="l" t="t" r="r" b="b"/>
              <a:pathLst>
                <a:path w="578485" h="300989">
                  <a:moveTo>
                    <a:pt x="0" y="300494"/>
                  </a:moveTo>
                  <a:lnTo>
                    <a:pt x="578053" y="300494"/>
                  </a:lnTo>
                  <a:lnTo>
                    <a:pt x="578053" y="0"/>
                  </a:lnTo>
                  <a:lnTo>
                    <a:pt x="0" y="0"/>
                  </a:lnTo>
                  <a:lnTo>
                    <a:pt x="0" y="30049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1527" y="4463034"/>
              <a:ext cx="1918843" cy="17359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01467" y="4086720"/>
              <a:ext cx="282105" cy="30049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0265" y="6170930"/>
              <a:ext cx="735965" cy="1027430"/>
            </a:xfrm>
            <a:custGeom>
              <a:avLst/>
              <a:gdLst/>
              <a:ahLst/>
              <a:cxnLst/>
              <a:rect l="l" t="t" r="r" b="b"/>
              <a:pathLst>
                <a:path w="735965" h="1027429">
                  <a:moveTo>
                    <a:pt x="0" y="237490"/>
                  </a:moveTo>
                  <a:lnTo>
                    <a:pt x="269240" y="237490"/>
                  </a:lnTo>
                  <a:lnTo>
                    <a:pt x="269240" y="0"/>
                  </a:lnTo>
                  <a:lnTo>
                    <a:pt x="0" y="0"/>
                  </a:lnTo>
                  <a:lnTo>
                    <a:pt x="0" y="237490"/>
                  </a:lnTo>
                  <a:close/>
                </a:path>
                <a:path w="735965" h="1027429">
                  <a:moveTo>
                    <a:pt x="457200" y="223519"/>
                  </a:moveTo>
                  <a:lnTo>
                    <a:pt x="457200" y="570230"/>
                  </a:lnTo>
                  <a:lnTo>
                    <a:pt x="735965" y="570230"/>
                  </a:lnTo>
                </a:path>
                <a:path w="735965" h="1027429">
                  <a:moveTo>
                    <a:pt x="123825" y="223519"/>
                  </a:moveTo>
                  <a:lnTo>
                    <a:pt x="123825" y="1027430"/>
                  </a:lnTo>
                  <a:lnTo>
                    <a:pt x="735965" y="1027430"/>
                  </a:lnTo>
                </a:path>
                <a:path w="735965" h="1027429">
                  <a:moveTo>
                    <a:pt x="307975" y="243840"/>
                  </a:moveTo>
                  <a:lnTo>
                    <a:pt x="577215" y="243840"/>
                  </a:lnTo>
                  <a:lnTo>
                    <a:pt x="577215" y="6350"/>
                  </a:lnTo>
                  <a:lnTo>
                    <a:pt x="307975" y="6350"/>
                  </a:lnTo>
                  <a:lnTo>
                    <a:pt x="307975" y="24384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468755" y="7871142"/>
            <a:ext cx="1283970" cy="360045"/>
            <a:chOff x="1468755" y="7871142"/>
            <a:chExt cx="1283970" cy="360045"/>
          </a:xfrm>
        </p:grpSpPr>
        <p:sp>
          <p:nvSpPr>
            <p:cNvPr id="35" name="object 35"/>
            <p:cNvSpPr/>
            <p:nvPr/>
          </p:nvSpPr>
          <p:spPr>
            <a:xfrm>
              <a:off x="1468755" y="7885430"/>
              <a:ext cx="1267371" cy="3422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980438" y="7885430"/>
              <a:ext cx="758190" cy="331470"/>
            </a:xfrm>
            <a:custGeom>
              <a:avLst/>
              <a:gdLst/>
              <a:ahLst/>
              <a:cxnLst/>
              <a:rect l="l" t="t" r="r" b="b"/>
              <a:pathLst>
                <a:path w="758189" h="331470">
                  <a:moveTo>
                    <a:pt x="0" y="330885"/>
                  </a:moveTo>
                  <a:lnTo>
                    <a:pt x="141312" y="330885"/>
                  </a:lnTo>
                  <a:lnTo>
                    <a:pt x="141312" y="0"/>
                  </a:lnTo>
                  <a:lnTo>
                    <a:pt x="0" y="0"/>
                  </a:lnTo>
                  <a:lnTo>
                    <a:pt x="0" y="330885"/>
                  </a:lnTo>
                  <a:close/>
                </a:path>
                <a:path w="758189" h="331470">
                  <a:moveTo>
                    <a:pt x="607949" y="330885"/>
                  </a:moveTo>
                  <a:lnTo>
                    <a:pt x="757682" y="330885"/>
                  </a:lnTo>
                  <a:lnTo>
                    <a:pt x="757682" y="0"/>
                  </a:lnTo>
                  <a:lnTo>
                    <a:pt x="607949" y="0"/>
                  </a:lnTo>
                  <a:lnTo>
                    <a:pt x="607949" y="33088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">
            <a:extLst>
              <a:ext uri="{FF2B5EF4-FFF2-40B4-BE49-F238E27FC236}">
                <a16:creationId xmlns:a16="http://schemas.microsoft.com/office/drawing/2014/main" id="{13EB7D8B-F039-2ECD-2A7D-6F6E30772300}"/>
              </a:ext>
            </a:extLst>
          </p:cNvPr>
          <p:cNvSpPr txBox="1"/>
          <p:nvPr/>
        </p:nvSpPr>
        <p:spPr>
          <a:xfrm>
            <a:off x="474345" y="723275"/>
            <a:ext cx="6094095" cy="2728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◎入室したら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音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】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と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【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映像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】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を確認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（１）🔊マイク（ミュート）　：　自分が話さないときは「オフ」（赤い斜線）にしましょう。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　　　　　　　　　　　　　　　発言するときだけミュートを解除します。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(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２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)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🎥ビデオ　：　自分の顔を映したくないときは「ビデオの停止」を押せば映りません。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　　　　　　　　　背景が気になる場合は「背景の変更」も可能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（３）🔈音が聞こえないとき　：　画面左下の「オーディオに参加」をタップ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　　　　　　　　　　　　　　　　　「インターネットを使用した通話」を選ぶ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◎待機室で少し待つことも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「ホストが本ミーティングを開始するまでお待ちください」と表示されることがあります。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これは主催者の準備待ち状態ですので、そのまま数分待てば自動的に繋がります。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8BCECB6A-EF3E-8057-CB7F-73AD1DAA545F}"/>
              </a:ext>
            </a:extLst>
          </p:cNvPr>
          <p:cNvSpPr txBox="1"/>
          <p:nvPr/>
        </p:nvSpPr>
        <p:spPr>
          <a:xfrm>
            <a:off x="392662" y="305777"/>
            <a:ext cx="2835189" cy="433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ＭＳ ゴシック"/>
              </a:rPr>
              <a:t>３　入室後編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ＭＳ ゴシック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dirty="0">
                <a:latin typeface="HG丸ｺﾞｼｯｸM-PRO"/>
                <a:cs typeface="HG丸ｺﾞｼｯｸM-PRO"/>
              </a:rPr>
              <a:t>　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B9D5B28-23ED-0DF9-41F4-F9BD6575EE17}"/>
              </a:ext>
            </a:extLst>
          </p:cNvPr>
          <p:cNvSpPr txBox="1"/>
          <p:nvPr/>
        </p:nvSpPr>
        <p:spPr>
          <a:xfrm>
            <a:off x="304800" y="285750"/>
            <a:ext cx="5935980" cy="16183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４　会議中によく使う機能</a:t>
            </a:r>
            <a:endParaRPr lang="en-US" altLang="ja-JP" sz="16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（１）💬 チャット　：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発言しにくいときはチャットで質問やコメントができる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（２）✋ 手を挙げる　：　発言したいときに「手を挙げる」ボタンを使うとスムーズ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（３）📄 画面共有（主催者のみ）　：　資料を画面に映して説明する機能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ja-JP" altLang="en-US" sz="1050" dirty="0">
              <a:latin typeface="HG丸ｺﾞｼｯｸM-PRO"/>
              <a:cs typeface="HG丸ｺﾞｼｯｸM-PRO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D167E43-4E20-A882-DCA4-B25D761AFE5F}"/>
              </a:ext>
            </a:extLst>
          </p:cNvPr>
          <p:cNvSpPr txBox="1"/>
          <p:nvPr/>
        </p:nvSpPr>
        <p:spPr>
          <a:xfrm>
            <a:off x="381000" y="2495550"/>
            <a:ext cx="5935980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５　注意事項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（１）会議中はミュートにしないと参加側の声は参加者全員に聞こえてしまいす。事前に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確認をしておきましょう。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また、スマートフォン上で画面、音声は出ない場合、アプリのアクセス許可を確認して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みて下さい。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dirty="0">
                <a:latin typeface="HG丸ｺﾞｼｯｸM-PRO"/>
                <a:cs typeface="HG丸ｺﾞｼｯｸM-PRO"/>
              </a:rPr>
              <a:t>　　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（２）ＺＯＯＭは無料版と有料版があります。主催者側（ホスト）が必要となる選択で、違い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は参加者人数制限と会議時間４０分の時間制限、使用機能の差があります。４０分終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了したら再度違うミーティング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ID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を使用すれば再開はできます。有料版は時間制限　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や参加人数制限（プラン別）が解除されます。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計画的に使用すればとても便利です。インターネット上でも多くのマニュアルや使用</a:t>
            </a:r>
            <a:endParaRPr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  <a:cs typeface="HG丸ｺﾞｼｯｸM-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　　　　方法が動画などでも見れます。ぜひ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PTA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HG丸ｺﾞｼｯｸM-PRO"/>
              </a:rPr>
              <a:t>で活用してみてはいかがでしょうか。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190760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813</Words>
  <Application>Microsoft Office PowerPoint</Application>
  <PresentationFormat>ユーザー設定</PresentationFormat>
  <Paragraphs>102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BIZ UDPゴシック</vt:lpstr>
      <vt:lpstr>HG丸ｺﾞｼｯｸM-PRO</vt:lpstr>
      <vt:lpstr>ＭＳ ゴシック</vt:lpstr>
      <vt:lpstr>游ゴシック</vt:lpstr>
      <vt:lpstr>Calibri</vt:lpstr>
      <vt:lpstr>Office Theme</vt:lpstr>
      <vt:lpstr>PowerPoint プレゼンテーション</vt:lpstr>
      <vt:lpstr>Zoomとは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yagi hiroshi</dc:creator>
  <cp:lastModifiedBy>雅幸 鈴木</cp:lastModifiedBy>
  <cp:revision>23</cp:revision>
  <cp:lastPrinted>2026-02-12T00:37:38Z</cp:lastPrinted>
  <dcterms:created xsi:type="dcterms:W3CDTF">2020-09-09T10:58:39Z</dcterms:created>
  <dcterms:modified xsi:type="dcterms:W3CDTF">2026-02-12T00:41:40Z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2020-09-09T00:00:00Z</vt:filetime>
  </property>
</Properties>
</file>